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1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56"/>
  </p:notesMasterIdLst>
  <p:sldIdLst>
    <p:sldId id="257" r:id="rId3"/>
    <p:sldId id="266" r:id="rId4"/>
    <p:sldId id="259" r:id="rId5"/>
    <p:sldId id="262" r:id="rId6"/>
    <p:sldId id="372" r:id="rId7"/>
    <p:sldId id="330" r:id="rId8"/>
    <p:sldId id="370" r:id="rId9"/>
    <p:sldId id="371" r:id="rId10"/>
    <p:sldId id="378" r:id="rId11"/>
    <p:sldId id="374" r:id="rId12"/>
    <p:sldId id="265" r:id="rId13"/>
    <p:sldId id="332" r:id="rId14"/>
    <p:sldId id="333" r:id="rId15"/>
    <p:sldId id="375" r:id="rId16"/>
    <p:sldId id="338" r:id="rId17"/>
    <p:sldId id="377" r:id="rId18"/>
    <p:sldId id="376" r:id="rId19"/>
    <p:sldId id="350" r:id="rId20"/>
    <p:sldId id="379" r:id="rId21"/>
    <p:sldId id="340" r:id="rId22"/>
    <p:sldId id="354" r:id="rId23"/>
    <p:sldId id="367" r:id="rId24"/>
    <p:sldId id="291" r:id="rId25"/>
    <p:sldId id="358" r:id="rId26"/>
    <p:sldId id="260" r:id="rId27"/>
    <p:sldId id="345" r:id="rId28"/>
    <p:sldId id="271" r:id="rId29"/>
    <p:sldId id="272" r:id="rId30"/>
    <p:sldId id="362" r:id="rId31"/>
    <p:sldId id="273" r:id="rId32"/>
    <p:sldId id="274" r:id="rId33"/>
    <p:sldId id="366" r:id="rId34"/>
    <p:sldId id="364" r:id="rId35"/>
    <p:sldId id="285" r:id="rId36"/>
    <p:sldId id="308" r:id="rId37"/>
    <p:sldId id="309" r:id="rId38"/>
    <p:sldId id="347" r:id="rId39"/>
    <p:sldId id="276" r:id="rId40"/>
    <p:sldId id="281" r:id="rId41"/>
    <p:sldId id="258" r:id="rId42"/>
    <p:sldId id="359" r:id="rId43"/>
    <p:sldId id="268" r:id="rId44"/>
    <p:sldId id="269" r:id="rId45"/>
    <p:sldId id="304" r:id="rId46"/>
    <p:sldId id="368" r:id="rId47"/>
    <p:sldId id="343" r:id="rId48"/>
    <p:sldId id="361" r:id="rId49"/>
    <p:sldId id="356" r:id="rId50"/>
    <p:sldId id="336" r:id="rId51"/>
    <p:sldId id="296" r:id="rId52"/>
    <p:sldId id="298" r:id="rId53"/>
    <p:sldId id="297" r:id="rId54"/>
    <p:sldId id="334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66829" autoAdjust="0"/>
  </p:normalViewPr>
  <p:slideViewPr>
    <p:cSldViewPr snapToGrid="0">
      <p:cViewPr varScale="1">
        <p:scale>
          <a:sx n="77" d="100"/>
          <a:sy n="77" d="100"/>
        </p:scale>
        <p:origin x="19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rtpdscel01dm03\uscp\ING%20(572)\ING113099%20Rifampin\ING113099%20Mean%20PK%20with%20error%20bar%20arm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680796150481186"/>
          <c:y val="5.1431620806239774E-2"/>
          <c:w val="0.8223239282589675"/>
          <c:h val="0.7342875891423151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DTG 50mg QD</c:v>
                </c:pt>
              </c:strCache>
            </c:strRef>
          </c:tx>
          <c:spPr>
            <a:ln w="41275">
              <a:solidFill>
                <a:srgbClr val="002060"/>
              </a:solidFill>
            </a:ln>
          </c:spPr>
          <c:marker>
            <c:symbol val="diamond"/>
            <c:size val="6"/>
            <c:spPr>
              <a:solidFill>
                <a:srgbClr val="002060"/>
              </a:solidFill>
              <a:ln w="41275">
                <a:solidFill>
                  <a:srgbClr val="00206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Sheet1!$D$3:$D$12</c:f>
                <c:numCache>
                  <c:formatCode>General</c:formatCode>
                  <c:ptCount val="10"/>
                  <c:pt idx="0">
                    <c:v>0.45645557766592537</c:v>
                  </c:pt>
                  <c:pt idx="1">
                    <c:v>0.39242109468637637</c:v>
                  </c:pt>
                  <c:pt idx="2">
                    <c:v>0.37411660777385447</c:v>
                  </c:pt>
                  <c:pt idx="3">
                    <c:v>0.35953993507794824</c:v>
                  </c:pt>
                  <c:pt idx="4">
                    <c:v>0.36075592249927396</c:v>
                  </c:pt>
                  <c:pt idx="5">
                    <c:v>0.36544201542604182</c:v>
                  </c:pt>
                  <c:pt idx="6">
                    <c:v>0.37914430379747066</c:v>
                  </c:pt>
                  <c:pt idx="7">
                    <c:v>0.41956646404404463</c:v>
                  </c:pt>
                  <c:pt idx="8">
                    <c:v>0.49645055863798732</c:v>
                  </c:pt>
                  <c:pt idx="9">
                    <c:v>0.66114027413240395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ln w="15875">
                <a:solidFill>
                  <a:srgbClr val="002060"/>
                </a:solidFill>
              </a:ln>
            </c:spPr>
          </c:errBars>
          <c:xVal>
            <c:numRef>
              <c:f>Sheet1!$A$3:$A$12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8</c:v>
                </c:pt>
                <c:pt idx="8">
                  <c:v>12</c:v>
                </c:pt>
                <c:pt idx="9">
                  <c:v>24</c:v>
                </c:pt>
              </c:numCache>
            </c:numRef>
          </c:xVal>
          <c:yVal>
            <c:numRef>
              <c:f>Sheet1!$B$3:$B$12</c:f>
              <c:numCache>
                <c:formatCode>0.000</c:formatCode>
                <c:ptCount val="10"/>
                <c:pt idx="0">
                  <c:v>0.85429999999999995</c:v>
                </c:pt>
                <c:pt idx="1">
                  <c:v>2.5030000000000001</c:v>
                </c:pt>
                <c:pt idx="2">
                  <c:v>2.4903999999999997</c:v>
                </c:pt>
                <c:pt idx="3">
                  <c:v>2.4952999999999967</c:v>
                </c:pt>
                <c:pt idx="4">
                  <c:v>2.4102999999999977</c:v>
                </c:pt>
                <c:pt idx="5">
                  <c:v>2.1911</c:v>
                </c:pt>
                <c:pt idx="6">
                  <c:v>1.974999999999997</c:v>
                </c:pt>
                <c:pt idx="7">
                  <c:v>1.7437999999999958</c:v>
                </c:pt>
                <c:pt idx="8">
                  <c:v>1.3156999999999937</c:v>
                </c:pt>
                <c:pt idx="9">
                  <c:v>0.68580000000000219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43C-4437-B4AF-CC45DB79BA59}"/>
            </c:ext>
          </c:extLst>
        </c:ser>
        <c:ser>
          <c:idx val="1"/>
          <c:order val="1"/>
          <c:tx>
            <c:strRef>
              <c:f>Sheet1!$F$2</c:f>
              <c:strCache>
                <c:ptCount val="1"/>
                <c:pt idx="0">
                  <c:v>DTG 50mg BID</c:v>
                </c:pt>
              </c:strCache>
            </c:strRef>
          </c:tx>
          <c:spPr>
            <a:ln w="41275">
              <a:solidFill>
                <a:srgbClr val="00CC00"/>
              </a:solidFill>
            </a:ln>
          </c:spPr>
          <c:marker>
            <c:symbol val="square"/>
            <c:size val="5"/>
            <c:spPr>
              <a:solidFill>
                <a:srgbClr val="00CC00"/>
              </a:solidFill>
              <a:ln w="41275">
                <a:solidFill>
                  <a:srgbClr val="00CC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Sheet1!$H$3:$H$11</c:f>
                <c:numCache>
                  <c:formatCode>General</c:formatCode>
                  <c:ptCount val="9"/>
                  <c:pt idx="0">
                    <c:v>0.49059000971419808</c:v>
                  </c:pt>
                  <c:pt idx="1">
                    <c:v>0.40405618933513932</c:v>
                  </c:pt>
                  <c:pt idx="2">
                    <c:v>0.37941745799853932</c:v>
                  </c:pt>
                  <c:pt idx="3">
                    <c:v>0.40020097560975837</c:v>
                  </c:pt>
                  <c:pt idx="4">
                    <c:v>0.36679358486212071</c:v>
                  </c:pt>
                  <c:pt idx="5">
                    <c:v>0.38910012143545264</c:v>
                  </c:pt>
                  <c:pt idx="6">
                    <c:v>0.45860280946544885</c:v>
                  </c:pt>
                  <c:pt idx="7">
                    <c:v>0.43486033519553235</c:v>
                  </c:pt>
                  <c:pt idx="8">
                    <c:v>0.53531500492194839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ln w="15875">
                <a:solidFill>
                  <a:srgbClr val="00CC00"/>
                </a:solidFill>
              </a:ln>
            </c:spPr>
          </c:errBars>
          <c:xVal>
            <c:numRef>
              <c:f>Sheet1!$E$3:$E$11</c:f>
              <c:numCache>
                <c:formatCode>General</c:formatCode>
                <c:ptCount val="9"/>
                <c:pt idx="0">
                  <c:v>0.2</c:v>
                </c:pt>
                <c:pt idx="1">
                  <c:v>1.2</c:v>
                </c:pt>
                <c:pt idx="2">
                  <c:v>2.2000000000000002</c:v>
                </c:pt>
                <c:pt idx="3">
                  <c:v>3.2</c:v>
                </c:pt>
                <c:pt idx="4">
                  <c:v>4.2</c:v>
                </c:pt>
                <c:pt idx="5">
                  <c:v>5.2</c:v>
                </c:pt>
                <c:pt idx="6">
                  <c:v>6.2</c:v>
                </c:pt>
                <c:pt idx="7">
                  <c:v>8.2000000000000011</c:v>
                </c:pt>
                <c:pt idx="8">
                  <c:v>12.2</c:v>
                </c:pt>
              </c:numCache>
            </c:numRef>
          </c:xVal>
          <c:yVal>
            <c:numRef>
              <c:f>Sheet1!$F$3:$F$11</c:f>
              <c:numCache>
                <c:formatCode>0.000</c:formatCode>
                <c:ptCount val="9"/>
                <c:pt idx="0">
                  <c:v>3.9117999999999977</c:v>
                </c:pt>
                <c:pt idx="1">
                  <c:v>5.7591000000000001</c:v>
                </c:pt>
                <c:pt idx="2">
                  <c:v>5.4760000000000124</c:v>
                </c:pt>
                <c:pt idx="3">
                  <c:v>5.1249999999999734</c:v>
                </c:pt>
                <c:pt idx="4">
                  <c:v>5.2001999999999997</c:v>
                </c:pt>
                <c:pt idx="5">
                  <c:v>4.7762000000000224</c:v>
                </c:pt>
                <c:pt idx="6">
                  <c:v>4.2427999999999999</c:v>
                </c:pt>
                <c:pt idx="7">
                  <c:v>3.6695000000000002</c:v>
                </c:pt>
                <c:pt idx="8">
                  <c:v>2.8443999999999998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43C-4437-B4AF-CC45DB79BA59}"/>
            </c:ext>
          </c:extLst>
        </c:ser>
        <c:ser>
          <c:idx val="2"/>
          <c:order val="2"/>
          <c:tx>
            <c:strRef>
              <c:f>Sheet1!$F$2</c:f>
              <c:strCache>
                <c:ptCount val="1"/>
                <c:pt idx="0">
                  <c:v>DTG 50mg BID</c:v>
                </c:pt>
              </c:strCache>
            </c:strRef>
          </c:tx>
          <c:spPr>
            <a:ln w="41275">
              <a:solidFill>
                <a:srgbClr val="00CC00"/>
              </a:solidFill>
              <a:prstDash val="sysDash"/>
            </a:ln>
          </c:spPr>
          <c:marker>
            <c:symbol val="square"/>
            <c:size val="6"/>
            <c:spPr>
              <a:solidFill>
                <a:srgbClr val="00CC00"/>
              </a:solidFill>
              <a:ln w="41275">
                <a:solidFill>
                  <a:srgbClr val="00CC00"/>
                </a:solidFill>
              </a:ln>
            </c:spPr>
          </c:marker>
          <c:xVal>
            <c:numRef>
              <c:f>Sheet1!$E$11:$E$19</c:f>
              <c:numCache>
                <c:formatCode>General</c:formatCode>
                <c:ptCount val="9"/>
                <c:pt idx="0">
                  <c:v>12.2</c:v>
                </c:pt>
                <c:pt idx="1">
                  <c:v>13.2</c:v>
                </c:pt>
                <c:pt idx="2">
                  <c:v>14.2</c:v>
                </c:pt>
                <c:pt idx="3">
                  <c:v>15.2</c:v>
                </c:pt>
                <c:pt idx="4">
                  <c:v>16.2</c:v>
                </c:pt>
                <c:pt idx="5">
                  <c:v>17.2</c:v>
                </c:pt>
                <c:pt idx="6">
                  <c:v>18.2</c:v>
                </c:pt>
                <c:pt idx="7">
                  <c:v>20.2</c:v>
                </c:pt>
                <c:pt idx="8">
                  <c:v>24.2</c:v>
                </c:pt>
              </c:numCache>
            </c:numRef>
          </c:xVal>
          <c:yVal>
            <c:numRef>
              <c:f>Sheet1!$F$11:$F$19</c:f>
              <c:numCache>
                <c:formatCode>0.000</c:formatCode>
                <c:ptCount val="9"/>
                <c:pt idx="0">
                  <c:v>2.8443999999999998</c:v>
                </c:pt>
                <c:pt idx="1">
                  <c:v>5.7591000000000001</c:v>
                </c:pt>
                <c:pt idx="2">
                  <c:v>5.4760000000000124</c:v>
                </c:pt>
                <c:pt idx="3">
                  <c:v>5.1249999999999734</c:v>
                </c:pt>
                <c:pt idx="4">
                  <c:v>5.2001999999999997</c:v>
                </c:pt>
                <c:pt idx="5">
                  <c:v>4.7762000000000224</c:v>
                </c:pt>
                <c:pt idx="6">
                  <c:v>4.2427999999999999</c:v>
                </c:pt>
                <c:pt idx="7">
                  <c:v>3.6695000000000002</c:v>
                </c:pt>
                <c:pt idx="8">
                  <c:v>2.8443999999999998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43C-4437-B4AF-CC45DB79BA59}"/>
            </c:ext>
          </c:extLst>
        </c:ser>
        <c:ser>
          <c:idx val="3"/>
          <c:order val="3"/>
          <c:tx>
            <c:strRef>
              <c:f>Sheet1!$J$2</c:f>
              <c:strCache>
                <c:ptCount val="1"/>
                <c:pt idx="0">
                  <c:v>DTG 50mg BID + RIF</c:v>
                </c:pt>
              </c:strCache>
            </c:strRef>
          </c:tx>
          <c:spPr>
            <a:ln w="41275">
              <a:solidFill>
                <a:srgbClr val="FFC000"/>
              </a:solidFill>
            </a:ln>
          </c:spPr>
          <c:marker>
            <c:symbol val="triangle"/>
            <c:size val="6"/>
            <c:spPr>
              <a:solidFill>
                <a:srgbClr val="FFC000"/>
              </a:solidFill>
              <a:ln w="41275">
                <a:solidFill>
                  <a:srgbClr val="FFC0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Sheet1!$L$3:$L$11</c:f>
                <c:numCache>
                  <c:formatCode>General</c:formatCode>
                  <c:ptCount val="9"/>
                  <c:pt idx="0">
                    <c:v>0.49401847575057989</c:v>
                  </c:pt>
                  <c:pt idx="1">
                    <c:v>0.34563787973405069</c:v>
                  </c:pt>
                  <c:pt idx="2">
                    <c:v>0.21841642617839427</c:v>
                  </c:pt>
                  <c:pt idx="3">
                    <c:v>0.24036774510491971</c:v>
                  </c:pt>
                  <c:pt idx="4">
                    <c:v>0.24096821093166798</c:v>
                  </c:pt>
                  <c:pt idx="5">
                    <c:v>0.34445610353270589</c:v>
                  </c:pt>
                  <c:pt idx="6">
                    <c:v>0.363322276090843</c:v>
                  </c:pt>
                  <c:pt idx="7">
                    <c:v>0.36886192097084797</c:v>
                  </c:pt>
                  <c:pt idx="8">
                    <c:v>0.51537123745819979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ln w="15875">
                <a:solidFill>
                  <a:srgbClr val="FFC000"/>
                </a:solidFill>
              </a:ln>
            </c:spPr>
          </c:errBars>
          <c:xVal>
            <c:numRef>
              <c:f>Sheet1!$I$3:$I$11</c:f>
              <c:numCache>
                <c:formatCode>General</c:formatCode>
                <c:ptCount val="9"/>
                <c:pt idx="0">
                  <c:v>0.1</c:v>
                </c:pt>
                <c:pt idx="1">
                  <c:v>1.1000000000000001</c:v>
                </c:pt>
                <c:pt idx="2">
                  <c:v>2.1</c:v>
                </c:pt>
                <c:pt idx="3">
                  <c:v>3.1</c:v>
                </c:pt>
                <c:pt idx="4">
                  <c:v>4.0999999999999996</c:v>
                </c:pt>
                <c:pt idx="5">
                  <c:v>5.0999999999999996</c:v>
                </c:pt>
                <c:pt idx="6">
                  <c:v>6.1</c:v>
                </c:pt>
                <c:pt idx="7">
                  <c:v>8.1</c:v>
                </c:pt>
                <c:pt idx="8">
                  <c:v>12.1</c:v>
                </c:pt>
              </c:numCache>
            </c:numRef>
          </c:xVal>
          <c:yVal>
            <c:numRef>
              <c:f>Sheet1!$J$3:$J$11</c:f>
              <c:numCache>
                <c:formatCode>0.000</c:formatCode>
                <c:ptCount val="9"/>
                <c:pt idx="0">
                  <c:v>0.86600000000000255</c:v>
                </c:pt>
                <c:pt idx="1">
                  <c:v>2.7223000000000002</c:v>
                </c:pt>
                <c:pt idx="2">
                  <c:v>3.0146999999999977</c:v>
                </c:pt>
                <c:pt idx="3">
                  <c:v>2.8497999999999997</c:v>
                </c:pt>
                <c:pt idx="4">
                  <c:v>2.5449000000000002</c:v>
                </c:pt>
                <c:pt idx="5">
                  <c:v>2.2872000000000012</c:v>
                </c:pt>
                <c:pt idx="6">
                  <c:v>1.9594999999999956</c:v>
                </c:pt>
                <c:pt idx="7">
                  <c:v>1.3513999999999948</c:v>
                </c:pt>
                <c:pt idx="8">
                  <c:v>0.74750000000000005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43C-4437-B4AF-CC45DB79BA59}"/>
            </c:ext>
          </c:extLst>
        </c:ser>
        <c:ser>
          <c:idx val="4"/>
          <c:order val="4"/>
          <c:tx>
            <c:strRef>
              <c:f>Sheet1!$J$2</c:f>
              <c:strCache>
                <c:ptCount val="1"/>
                <c:pt idx="0">
                  <c:v>DTG 50mg BID + RIF</c:v>
                </c:pt>
              </c:strCache>
            </c:strRef>
          </c:tx>
          <c:spPr>
            <a:ln w="41275">
              <a:solidFill>
                <a:srgbClr val="FFC000"/>
              </a:solidFill>
              <a:prstDash val="sysDash"/>
            </a:ln>
          </c:spPr>
          <c:marker>
            <c:symbol val="triangle"/>
            <c:size val="6"/>
            <c:spPr>
              <a:solidFill>
                <a:srgbClr val="FFC000"/>
              </a:solidFill>
              <a:ln w="41275">
                <a:solidFill>
                  <a:srgbClr val="FFC000"/>
                </a:solidFill>
              </a:ln>
            </c:spPr>
          </c:marker>
          <c:xVal>
            <c:numRef>
              <c:f>Sheet1!$I$11:$I$19</c:f>
              <c:numCache>
                <c:formatCode>General</c:formatCode>
                <c:ptCount val="9"/>
                <c:pt idx="0">
                  <c:v>12.1</c:v>
                </c:pt>
                <c:pt idx="1">
                  <c:v>13.1</c:v>
                </c:pt>
                <c:pt idx="2">
                  <c:v>14.1</c:v>
                </c:pt>
                <c:pt idx="3">
                  <c:v>15.1</c:v>
                </c:pt>
                <c:pt idx="4">
                  <c:v>16.100000000000001</c:v>
                </c:pt>
                <c:pt idx="5">
                  <c:v>17.100000000000001</c:v>
                </c:pt>
                <c:pt idx="6">
                  <c:v>18.100000000000001</c:v>
                </c:pt>
                <c:pt idx="7">
                  <c:v>20.100000000000001</c:v>
                </c:pt>
                <c:pt idx="8">
                  <c:v>24.1</c:v>
                </c:pt>
              </c:numCache>
            </c:numRef>
          </c:xVal>
          <c:yVal>
            <c:numRef>
              <c:f>Sheet1!$J$11:$J$19</c:f>
              <c:numCache>
                <c:formatCode>0.000</c:formatCode>
                <c:ptCount val="9"/>
                <c:pt idx="0">
                  <c:v>0.74750000000000005</c:v>
                </c:pt>
                <c:pt idx="1">
                  <c:v>2.7223000000000002</c:v>
                </c:pt>
                <c:pt idx="2">
                  <c:v>3.0146999999999977</c:v>
                </c:pt>
                <c:pt idx="3">
                  <c:v>2.8497999999999997</c:v>
                </c:pt>
                <c:pt idx="4">
                  <c:v>2.5449000000000002</c:v>
                </c:pt>
                <c:pt idx="5">
                  <c:v>2.2872000000000012</c:v>
                </c:pt>
                <c:pt idx="6">
                  <c:v>1.9594999999999956</c:v>
                </c:pt>
                <c:pt idx="7">
                  <c:v>1.3513999999999948</c:v>
                </c:pt>
                <c:pt idx="8">
                  <c:v>0.74750000000000005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443C-4437-B4AF-CC45DB79BA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1159832"/>
        <c:axId val="181159048"/>
      </c:scatterChart>
      <c:valAx>
        <c:axId val="181159832"/>
        <c:scaling>
          <c:orientation val="minMax"/>
          <c:max val="24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hours</a:t>
                </a:r>
              </a:p>
            </c:rich>
          </c:tx>
          <c:layout>
            <c:manualLayout>
              <c:xMode val="edge"/>
              <c:yMode val="edge"/>
              <c:x val="0.49577746706895487"/>
              <c:y val="0.87182602174728152"/>
            </c:manualLayout>
          </c:layout>
          <c:overlay val="0"/>
        </c:title>
        <c:numFmt formatCode="General" sourceLinked="1"/>
        <c:majorTickMark val="out"/>
        <c:minorTickMark val="out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81159048"/>
        <c:crosses val="autoZero"/>
        <c:crossBetween val="midCat"/>
        <c:majorUnit val="4"/>
        <c:minorUnit val="2"/>
      </c:valAx>
      <c:valAx>
        <c:axId val="181159048"/>
        <c:scaling>
          <c:orientation val="minMax"/>
          <c:max val="7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DTG</a:t>
                </a:r>
                <a:r>
                  <a:rPr lang="en-US" sz="1600" baseline="0" dirty="0">
                    <a:latin typeface="Arial" pitchFamily="34" charset="0"/>
                    <a:cs typeface="Arial" pitchFamily="34" charset="0"/>
                  </a:rPr>
                  <a:t> concentration (ug/ml)</a:t>
                </a: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3.5828856673289756E-2"/>
              <c:y val="0.19639357580302474"/>
            </c:manualLayout>
          </c:layout>
          <c:overlay val="0"/>
        </c:title>
        <c:numFmt formatCode="0" sourceLinked="0"/>
        <c:majorTickMark val="out"/>
        <c:minorTickMark val="out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81159832"/>
        <c:crosses val="autoZero"/>
        <c:crossBetween val="midCat"/>
      </c:valAx>
    </c:plotArea>
    <c:legend>
      <c:legendPos val="r"/>
      <c:legendEntry>
        <c:idx val="2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68186866828562365"/>
          <c:y val="1.8321043202933048E-2"/>
          <c:w val="0.30790288713911079"/>
          <c:h val="0.20847468243543293"/>
        </c:manualLayout>
      </c:layout>
      <c:overlay val="0"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/>
            </a:pPr>
            <a:r>
              <a:rPr lang="en-US" sz="1200" b="0" dirty="0"/>
              <a:t>Proportion of participants</a:t>
            </a:r>
            <a:r>
              <a:rPr lang="en-US" sz="1200" b="0" baseline="0" dirty="0"/>
              <a:t> with HIV-1 </a:t>
            </a:r>
            <a:br>
              <a:rPr lang="en-US" sz="1200" b="0" baseline="0" dirty="0"/>
            </a:br>
            <a:r>
              <a:rPr lang="en-US" sz="1200" b="0" baseline="0" dirty="0"/>
              <a:t>RNA &lt;50 copies/mL (95% CI)</a:t>
            </a:r>
            <a:endParaRPr lang="en-US" sz="1200" b="0" dirty="0"/>
          </a:p>
        </c:rich>
      </c:tx>
      <c:layout>
        <c:manualLayout>
          <c:xMode val="edge"/>
          <c:yMode val="edge"/>
          <c:x val="0.3857884823220627"/>
          <c:y val="2.175051611574517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298556430446195"/>
          <c:y val="0.16938955375485917"/>
          <c:w val="0.76642152125350527"/>
          <c:h val="0.6160580281982629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DTG (n=69)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square"/>
            <c:size val="8"/>
            <c:spPr>
              <a:solidFill>
                <a:schemeClr val="accent1"/>
              </a:solidFill>
              <a:ln>
                <a:noFill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Sheet1!$G$13:$G$19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12</c:v>
                  </c:pt>
                  <c:pt idx="2">
                    <c:v>9</c:v>
                  </c:pt>
                  <c:pt idx="3">
                    <c:v>9</c:v>
                  </c:pt>
                  <c:pt idx="4">
                    <c:v>9</c:v>
                  </c:pt>
                  <c:pt idx="5">
                    <c:v>9</c:v>
                  </c:pt>
                  <c:pt idx="6">
                    <c:v>9</c:v>
                  </c:pt>
                </c:numCache>
              </c:numRef>
            </c:plus>
            <c:minus>
              <c:numRef>
                <c:f>Sheet1!$F$13:$F$19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12</c:v>
                  </c:pt>
                  <c:pt idx="2">
                    <c:v>10</c:v>
                  </c:pt>
                  <c:pt idx="3">
                    <c:v>9</c:v>
                  </c:pt>
                  <c:pt idx="4">
                    <c:v>9</c:v>
                  </c:pt>
                  <c:pt idx="5">
                    <c:v>9</c:v>
                  </c:pt>
                  <c:pt idx="6">
                    <c:v>9</c:v>
                  </c:pt>
                </c:numCache>
              </c:numRef>
            </c:minus>
            <c:spPr>
              <a:ln w="19010">
                <a:solidFill>
                  <a:schemeClr val="accent1"/>
                </a:solidFill>
              </a:ln>
            </c:spPr>
          </c:errBars>
          <c:xVal>
            <c:numRef>
              <c:f>Sheet1!$A$2:$A$8</c:f>
              <c:numCache>
                <c:formatCode>General</c:formatCode>
                <c:ptCount val="7"/>
                <c:pt idx="0">
                  <c:v>0.4</c:v>
                </c:pt>
                <c:pt idx="1">
                  <c:v>4.4000000000000004</c:v>
                </c:pt>
                <c:pt idx="2">
                  <c:v>8.4</c:v>
                </c:pt>
                <c:pt idx="3">
                  <c:v>12.4</c:v>
                </c:pt>
                <c:pt idx="4">
                  <c:v>24.4</c:v>
                </c:pt>
                <c:pt idx="5">
                  <c:v>36.4</c:v>
                </c:pt>
                <c:pt idx="6">
                  <c:v>48.4</c:v>
                </c:pt>
              </c:numCache>
            </c:numRef>
          </c:xVal>
          <c:y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51</c:v>
                </c:pt>
                <c:pt idx="2">
                  <c:v>80</c:v>
                </c:pt>
                <c:pt idx="3">
                  <c:v>81</c:v>
                </c:pt>
                <c:pt idx="4">
                  <c:v>81</c:v>
                </c:pt>
                <c:pt idx="5">
                  <c:v>75</c:v>
                </c:pt>
                <c:pt idx="6">
                  <c:v>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766-42F6-A9CF-647E364CBD52}"/>
            </c:ext>
          </c:extLst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EFV (n=44)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circle"/>
            <c:size val="8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Sheet1!$E$13:$E$19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12</c:v>
                  </c:pt>
                  <c:pt idx="2">
                    <c:v>9</c:v>
                  </c:pt>
                  <c:pt idx="3">
                    <c:v>9</c:v>
                  </c:pt>
                  <c:pt idx="4">
                    <c:v>9</c:v>
                  </c:pt>
                  <c:pt idx="5">
                    <c:v>11</c:v>
                  </c:pt>
                  <c:pt idx="6">
                    <c:v>11</c:v>
                  </c:pt>
                </c:numCache>
              </c:numRef>
            </c:plus>
            <c:minus>
              <c:numRef>
                <c:f>Sheet1!$D$13:$D$19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12</c:v>
                  </c:pt>
                  <c:pt idx="2">
                    <c:v>10</c:v>
                  </c:pt>
                  <c:pt idx="3">
                    <c:v>9</c:v>
                  </c:pt>
                  <c:pt idx="4">
                    <c:v>9</c:v>
                  </c:pt>
                  <c:pt idx="5">
                    <c:v>10</c:v>
                  </c:pt>
                  <c:pt idx="6">
                    <c:v>10</c:v>
                  </c:pt>
                </c:numCache>
              </c:numRef>
            </c:minus>
            <c:spPr>
              <a:ln w="19050">
                <a:solidFill>
                  <a:schemeClr val="accent3"/>
                </a:solidFill>
              </a:ln>
            </c:spPr>
          </c:errBars>
          <c:xVal>
            <c:numRef>
              <c:f>Sheet1!$A$2:$A$8</c:f>
              <c:numCache>
                <c:formatCode>General</c:formatCode>
                <c:ptCount val="7"/>
                <c:pt idx="0">
                  <c:v>0.4</c:v>
                </c:pt>
                <c:pt idx="1">
                  <c:v>4.4000000000000004</c:v>
                </c:pt>
                <c:pt idx="2">
                  <c:v>8.4</c:v>
                </c:pt>
                <c:pt idx="3">
                  <c:v>12.4</c:v>
                </c:pt>
                <c:pt idx="4">
                  <c:v>24.4</c:v>
                </c:pt>
                <c:pt idx="5">
                  <c:v>36.4</c:v>
                </c:pt>
                <c:pt idx="6">
                  <c:v>48.4</c:v>
                </c:pt>
              </c:numCache>
            </c:numRef>
          </c:xVal>
          <c:yVal>
            <c:numRef>
              <c:f>Sheet1!$E$2:$E$8</c:f>
              <c:numCache>
                <c:formatCode>General</c:formatCode>
                <c:ptCount val="7"/>
                <c:pt idx="0">
                  <c:v>0</c:v>
                </c:pt>
                <c:pt idx="1">
                  <c:v>14</c:v>
                </c:pt>
                <c:pt idx="2">
                  <c:v>41</c:v>
                </c:pt>
                <c:pt idx="3">
                  <c:v>59</c:v>
                </c:pt>
                <c:pt idx="4">
                  <c:v>89</c:v>
                </c:pt>
                <c:pt idx="5">
                  <c:v>82</c:v>
                </c:pt>
                <c:pt idx="6">
                  <c:v>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766-42F6-A9CF-647E364CBD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765680"/>
        <c:axId val="1"/>
        <c:extLst>
          <c:ext xmlns:c15="http://schemas.microsoft.com/office/drawing/2012/chart" uri="{02D57815-91ED-43cb-92C2-25804820EDAC}">
            <c15:filteredScatterSeries>
              <c15:ser>
                <c:idx val="3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:tx>
                <c:spPr>
                  <a:ln>
                    <a:solidFill>
                      <a:srgbClr val="00B050"/>
                    </a:solidFill>
                  </a:ln>
                </c:spPr>
                <c:marker>
                  <c:symbol val="circle"/>
                  <c:size val="8"/>
                  <c:spPr>
                    <a:solidFill>
                      <a:srgbClr val="00B050"/>
                    </a:solidFill>
                    <a:ln>
                      <a:noFill/>
                    </a:ln>
                  </c:spPr>
                </c:marker>
                <c:errBars>
                  <c:errDir val="y"/>
                  <c:errBarType val="both"/>
                  <c:errValType val="cust"/>
                  <c:noEndCap val="0"/>
                  <c:plus>
                    <c:numRef>
                      <c:extLst>
                        <c:ext uri="{02D57815-91ED-43cb-92C2-25804820EDAC}">
                          <c15:formulaRef>
                            <c15:sqref>Sheet1!$G$22:$G$26</c15:sqref>
                          </c15:formulaRef>
                        </c:ext>
                      </c:extLst>
                      <c:numCache>
                        <c:formatCode>General</c:formatCode>
                        <c:ptCount val="5"/>
                        <c:pt idx="1">
                          <c:v>0</c:v>
                        </c:pt>
                        <c:pt idx="2">
                          <c:v>0</c:v>
                        </c:pt>
                        <c:pt idx="3">
                          <c:v>10</c:v>
                        </c:pt>
                        <c:pt idx="4">
                          <c:v>14</c:v>
                        </c:pt>
                      </c:numCache>
                    </c:numRef>
                  </c:plus>
                  <c:minus>
                    <c:numRef>
                      <c:extLst>
                        <c:ext uri="{02D57815-91ED-43cb-92C2-25804820EDAC}">
                          <c15:formulaRef>
                            <c15:sqref>Sheet1!$F$22:$F$26</c15:sqref>
                          </c15:formulaRef>
                        </c:ext>
                      </c:extLst>
                      <c:numCache>
                        <c:formatCode>General</c:formatCode>
                        <c:ptCount val="5"/>
                        <c:pt idx="1">
                          <c:v>0</c:v>
                        </c:pt>
                        <c:pt idx="2">
                          <c:v>0</c:v>
                        </c:pt>
                        <c:pt idx="3">
                          <c:v>11</c:v>
                        </c:pt>
                        <c:pt idx="4">
                          <c:v>15</c:v>
                        </c:pt>
                      </c:numCache>
                    </c:numRef>
                  </c:minus>
                  <c:spPr>
                    <a:ln w="19050">
                      <a:solidFill>
                        <a:srgbClr val="00B050"/>
                      </a:solidFill>
                      <a:prstDash val="solid"/>
                    </a:ln>
                  </c:spPr>
                </c:errBars>
                <c:xVal>
                  <c:numRef>
                    <c:extLst>
                      <c:ext uri="{02D57815-91ED-43cb-92C2-25804820EDAC}">
                        <c15:formulaRef>
                          <c15:sqref>Sheet1!$A$2:$A$8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0.4</c:v>
                      </c:pt>
                      <c:pt idx="1">
                        <c:v>4.4000000000000004</c:v>
                      </c:pt>
                      <c:pt idx="2">
                        <c:v>8.4</c:v>
                      </c:pt>
                      <c:pt idx="3">
                        <c:v>12.4</c:v>
                      </c:pt>
                      <c:pt idx="4">
                        <c:v>24.4</c:v>
                      </c:pt>
                      <c:pt idx="5">
                        <c:v>36.4</c:v>
                      </c:pt>
                      <c:pt idx="6">
                        <c:v>48.4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Sheet1!$C$2:$C$8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2-A766-42F6-A9CF-647E364CBD52}"/>
                  </c:ext>
                </c:extLst>
              </c15:ser>
            </c15:filteredScatterSeries>
            <c15:filteredScatterSeries>
              <c15:ser>
                <c:idx val="1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Column2</c:v>
                      </c:pt>
                    </c:strCache>
                  </c:strRef>
                </c:tx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0.4</c:v>
                      </c:pt>
                      <c:pt idx="1">
                        <c:v>4.4000000000000004</c:v>
                      </c:pt>
                      <c:pt idx="2">
                        <c:v>8.4</c:v>
                      </c:pt>
                      <c:pt idx="3">
                        <c:v>12.4</c:v>
                      </c:pt>
                      <c:pt idx="4">
                        <c:v>24.4</c:v>
                      </c:pt>
                      <c:pt idx="5">
                        <c:v>36.4</c:v>
                      </c:pt>
                      <c:pt idx="6">
                        <c:v>48.4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-0.6</c:v>
                      </c:pt>
                      <c:pt idx="1">
                        <c:v>3.6</c:v>
                      </c:pt>
                      <c:pt idx="2">
                        <c:v>7.6</c:v>
                      </c:pt>
                      <c:pt idx="3">
                        <c:v>11.6</c:v>
                      </c:pt>
                      <c:pt idx="4">
                        <c:v>23.6</c:v>
                      </c:pt>
                      <c:pt idx="5">
                        <c:v>35.6</c:v>
                      </c:pt>
                      <c:pt idx="6">
                        <c:v>47.6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A766-42F6-A9CF-647E364CBD52}"/>
                  </c:ext>
                </c:extLst>
              </c15:ser>
            </c15:filteredScatterSeries>
          </c:ext>
        </c:extLst>
      </c:scatterChart>
      <c:valAx>
        <c:axId val="134765680"/>
        <c:scaling>
          <c:orientation val="minMax"/>
          <c:min val="-4"/>
        </c:scaling>
        <c:delete val="0"/>
        <c:axPos val="b"/>
        <c:title>
          <c:tx>
            <c:rich>
              <a:bodyPr/>
              <a:lstStyle/>
              <a:p>
                <a:pPr>
                  <a:defRPr sz="1198" b="0" i="0" u="none" strike="noStrike" baseline="0">
                    <a:solidFill>
                      <a:srgbClr val="000000"/>
                    </a:solidFill>
                    <a:latin typeface="+mj-lt"/>
                    <a:ea typeface="Calibri"/>
                    <a:cs typeface="Calibri"/>
                  </a:defRPr>
                </a:pPr>
                <a:r>
                  <a:rPr lang="en-US" dirty="0">
                    <a:latin typeface="+mj-lt"/>
                  </a:rPr>
                  <a:t>Week</a:t>
                </a:r>
              </a:p>
            </c:rich>
          </c:tx>
          <c:layout>
            <c:manualLayout>
              <c:xMode val="edge"/>
              <c:yMode val="edge"/>
              <c:x val="0.51311301528485409"/>
              <c:y val="0.8583065728708613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901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198" b="0" i="0" u="none" strike="noStrike" baseline="0">
                <a:solidFill>
                  <a:srgbClr val="000000"/>
                </a:solidFill>
                <a:latin typeface="+mn-lt"/>
                <a:ea typeface="Calibri"/>
                <a:cs typeface="Calibri"/>
              </a:defRPr>
            </a:pPr>
            <a:endParaRPr lang="en-US"/>
          </a:p>
        </c:txPr>
        <c:crossAx val="1"/>
        <c:crossesAt val="-20"/>
        <c:crossBetween val="midCat"/>
        <c:majorUnit val="4"/>
      </c:valAx>
      <c:valAx>
        <c:axId val="1"/>
        <c:scaling>
          <c:orientation val="minMax"/>
          <c:max val="100"/>
          <c:min val="-20"/>
        </c:scaling>
        <c:delete val="0"/>
        <c:axPos val="l"/>
        <c:title>
          <c:tx>
            <c:rich>
              <a:bodyPr/>
              <a:lstStyle/>
              <a:p>
                <a:pPr>
                  <a:defRPr sz="1198" b="0" i="0" u="none" strike="noStrike" baseline="0">
                    <a:solidFill>
                      <a:srgbClr val="000000"/>
                    </a:solidFill>
                    <a:latin typeface="+mj-lt"/>
                    <a:ea typeface="Calibri"/>
                    <a:cs typeface="Calibri"/>
                  </a:defRPr>
                </a:pPr>
                <a:r>
                  <a:rPr lang="en-US" dirty="0">
                    <a:latin typeface="+mj-lt"/>
                  </a:rPr>
                  <a:t>Percentage, %</a:t>
                </a:r>
              </a:p>
            </c:rich>
          </c:tx>
          <c:layout>
            <c:manualLayout>
              <c:xMode val="edge"/>
              <c:yMode val="edge"/>
              <c:x val="7.772486062608297E-2"/>
              <c:y val="0.3086274028554424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9010">
            <a:solidFill>
              <a:schemeClr val="tx1"/>
            </a:solidFill>
          </a:ln>
        </c:spPr>
        <c:txPr>
          <a:bodyPr/>
          <a:lstStyle/>
          <a:p>
            <a:pPr>
              <a:defRPr sz="1198"/>
            </a:pPr>
            <a:endParaRPr lang="en-US"/>
          </a:p>
        </c:txPr>
        <c:crossAx val="134765680"/>
        <c:crossesAt val="-4"/>
        <c:crossBetween val="midCat"/>
      </c:valAx>
      <c:spPr>
        <a:noFill/>
        <a:ln w="25347">
          <a:noFill/>
        </a:ln>
      </c:spPr>
    </c:plotArea>
    <c:legend>
      <c:legendPos val="r"/>
      <c:layout>
        <c:manualLayout>
          <c:xMode val="edge"/>
          <c:yMode val="edge"/>
          <c:x val="0.72147280088129118"/>
          <c:y val="0.65939892873907435"/>
          <c:w val="0.24475004641033973"/>
          <c:h val="0.10879650245623441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597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0.3125</cdr:x>
      <cdr:y>0.775</cdr:y>
    </cdr:from>
    <cdr:to>
      <cdr:x>0.35901</cdr:x>
      <cdr:y>0.85574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41227" y="2539365"/>
          <a:ext cx="184731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C7D34-8A74-495B-A8A6-74AC4575AC0F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34B2C-BAAA-4FAC-85ED-428CDE043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69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1A9FF-B81D-4A83-B3E0-91D8AC7E8E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69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34B2C-BAAA-4FAC-85ED-428CDE0432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69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34B2C-BAAA-4FAC-85ED-428CDE0432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57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0C7B6D-B6AE-4A8D-9F91-BDFF0854B83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71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089ECBF4-5554-4DC4-8EBB-6855CDC619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2E80855-1B1E-4878-B778-2023D9B078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CFA829FC-EF3D-4FDE-8AD2-CE53E09C86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9C6D9F-A097-446F-9B31-7A1BF7A04021}" type="slidenum">
              <a:rPr lang="en-GB" altLang="en-US" smtClean="0"/>
              <a:pPr>
                <a:spcBef>
                  <a:spcPct val="0"/>
                </a:spcBef>
              </a:pPr>
              <a:t>21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67521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34B2C-BAAA-4FAC-85ED-428CDE04322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634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34B2C-BAAA-4FAC-85ED-428CDE04322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58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34B2C-BAAA-4FAC-85ED-428CDE04322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403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6387AF-1828-49DC-B0C6-7ED1696F0F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6996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F9682-1C65-434B-90AF-C20A6052822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0036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F9682-1C65-434B-90AF-C20A6052822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084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34B2C-BAAA-4FAC-85ED-428CDE0432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664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1477D0-AFD7-47B8-85A0-03DAA7D3729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302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3913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695BE-4D9A-4291-BF69-CA22C895ADA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520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34B2C-BAAA-4FAC-85ED-428CDE04322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462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34B2C-BAAA-4FAC-85ED-428CDE04322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330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695BE-4D9A-4291-BF69-CA22C895ADA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575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34B2C-BAAA-4FAC-85ED-428CDE04322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426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1544638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34B2C-BAAA-4FAC-85ED-428CDE04322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695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34B2C-BAAA-4FAC-85ED-428CDE04322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373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34B2C-BAAA-4FAC-85ED-428CDE04322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547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34B2C-BAAA-4FAC-85ED-428CDE04322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52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34B2C-BAAA-4FAC-85ED-428CDE0432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437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34B2C-BAAA-4FAC-85ED-428CDE04322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463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8165" indent="-28006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0254" indent="-22405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68356" indent="-22405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6458" indent="-22405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4559" indent="-224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2661" indent="-224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0763" indent="-224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8865" indent="-2240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3EED3D-EBCB-4A77-91B4-43A77D698055}" type="slidenum">
              <a:rPr lang="en-US" altLang="en-US" smtClean="0"/>
              <a:pPr eaLnBrk="1" hangingPunct="1"/>
              <a:t>45</a:t>
            </a:fld>
            <a:endParaRPr lang="en-US" alt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01369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34B2C-BAAA-4FAC-85ED-428CDE04322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338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34B2C-BAAA-4FAC-85ED-428CDE04322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280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34B2C-BAAA-4FAC-85ED-428CDE04322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467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76CF2D-5A1E-40F1-AA72-1ACC30F9BC8C}" type="slidenum">
              <a:rPr lang="en-US"/>
              <a:pPr/>
              <a:t>49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0567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34B2C-BAAA-4FAC-85ED-428CDE04322A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779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34B2C-BAAA-4FAC-85ED-428CDE04322A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56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34B2C-BAAA-4FAC-85ED-428CDE0432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01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34B2C-BAAA-4FAC-85ED-428CDE0432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61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B7C28-C0E4-4AA6-938B-4F76BB8EEC6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102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34B2C-BAAA-4FAC-85ED-428CDE0432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47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34B2C-BAAA-4FAC-85ED-428CDE0432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78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34B2C-BAAA-4FAC-85ED-428CDE0432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7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9CEEC-5FF4-4625-A654-3B9E050768DA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98E9-E918-499D-899D-8C76241AE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32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9CEEC-5FF4-4625-A654-3B9E050768DA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98E9-E918-499D-899D-8C76241AE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94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9CEEC-5FF4-4625-A654-3B9E050768DA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98E9-E918-499D-899D-8C76241AE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53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87D6B07-9595-4D7C-A1C7-EE4327E86C4F}"/>
              </a:ext>
            </a:extLst>
          </p:cNvPr>
          <p:cNvGrpSpPr/>
          <p:nvPr userDrawn="1"/>
        </p:nvGrpSpPr>
        <p:grpSpPr>
          <a:xfrm>
            <a:off x="0" y="1770061"/>
            <a:ext cx="12192000" cy="3255962"/>
            <a:chOff x="0" y="1770061"/>
            <a:chExt cx="12192000" cy="3255962"/>
          </a:xfrm>
          <a:solidFill>
            <a:schemeClr val="bg2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EAC7A8-37E9-4B9E-B736-A22B168C80E4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2B49C9-D888-4DFD-821C-C8761C791457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7C6874-A790-4966-9E2B-1615E67A53D2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B2B5D3-CC1C-45E2-BB10-D1175A138A49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994648-15A7-4F74-9BE2-5A7A9FF67672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8E98649-FB1E-484B-911E-90A1B1AE58F1}"/>
              </a:ext>
            </a:extLst>
          </p:cNvPr>
          <p:cNvSpPr/>
          <p:nvPr userDrawn="1"/>
        </p:nvSpPr>
        <p:spPr>
          <a:xfrm>
            <a:off x="2387600" y="1"/>
            <a:ext cx="7416800" cy="6858001"/>
          </a:xfrm>
          <a:custGeom>
            <a:avLst/>
            <a:gdLst>
              <a:gd name="connsiteX0" fmla="*/ 2297777 w 7416800"/>
              <a:gd name="connsiteY0" fmla="*/ 0 h 6858001"/>
              <a:gd name="connsiteX1" fmla="*/ 5119024 w 7416800"/>
              <a:gd name="connsiteY1" fmla="*/ 0 h 6858001"/>
              <a:gd name="connsiteX2" fmla="*/ 5151877 w 7416800"/>
              <a:gd name="connsiteY2" fmla="*/ 12024 h 6858001"/>
              <a:gd name="connsiteX3" fmla="*/ 7416800 w 7416800"/>
              <a:gd name="connsiteY3" fmla="*/ 3429000 h 6858001"/>
              <a:gd name="connsiteX4" fmla="*/ 5151877 w 7416800"/>
              <a:gd name="connsiteY4" fmla="*/ 6845976 h 6858001"/>
              <a:gd name="connsiteX5" fmla="*/ 5119021 w 7416800"/>
              <a:gd name="connsiteY5" fmla="*/ 6858001 h 6858001"/>
              <a:gd name="connsiteX6" fmla="*/ 2297779 w 7416800"/>
              <a:gd name="connsiteY6" fmla="*/ 6858001 h 6858001"/>
              <a:gd name="connsiteX7" fmla="*/ 2264924 w 7416800"/>
              <a:gd name="connsiteY7" fmla="*/ 6845976 h 6858001"/>
              <a:gd name="connsiteX8" fmla="*/ 0 w 7416800"/>
              <a:gd name="connsiteY8" fmla="*/ 3429000 h 6858001"/>
              <a:gd name="connsiteX9" fmla="*/ 2264924 w 7416800"/>
              <a:gd name="connsiteY9" fmla="*/ 120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0" h="6858001">
                <a:moveTo>
                  <a:pt x="2297777" y="0"/>
                </a:moveTo>
                <a:lnTo>
                  <a:pt x="5119024" y="0"/>
                </a:lnTo>
                <a:lnTo>
                  <a:pt x="5151877" y="12024"/>
                </a:lnTo>
                <a:cubicBezTo>
                  <a:pt x="6482877" y="574990"/>
                  <a:pt x="7416800" y="1892930"/>
                  <a:pt x="7416800" y="3429000"/>
                </a:cubicBezTo>
                <a:cubicBezTo>
                  <a:pt x="7416800" y="4965070"/>
                  <a:pt x="6482877" y="6283010"/>
                  <a:pt x="5151877" y="6845976"/>
                </a:cubicBezTo>
                <a:lnTo>
                  <a:pt x="5119021" y="6858001"/>
                </a:lnTo>
                <a:lnTo>
                  <a:pt x="2297779" y="6858001"/>
                </a:lnTo>
                <a:lnTo>
                  <a:pt x="2264924" y="6845976"/>
                </a:lnTo>
                <a:cubicBezTo>
                  <a:pt x="933923" y="6283010"/>
                  <a:pt x="0" y="4965070"/>
                  <a:pt x="0" y="3429000"/>
                </a:cubicBezTo>
                <a:cubicBezTo>
                  <a:pt x="0" y="1892930"/>
                  <a:pt x="933923" y="574990"/>
                  <a:pt x="2264924" y="12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4FE51EC-6EEE-4E9B-95E0-8B3BEC6560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67000" y="0"/>
            <a:ext cx="6858000" cy="6858000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EC2E97-8DAA-48A7-AC52-B4B5AD2C486E}"/>
              </a:ext>
            </a:extLst>
          </p:cNvPr>
          <p:cNvCxnSpPr/>
          <p:nvPr userDrawn="1"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5002804-57E2-4379-9103-073F4D46F0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7248" y="1124712"/>
            <a:ext cx="5943600" cy="2596896"/>
          </a:xfrm>
        </p:spPr>
        <p:txBody>
          <a:bodyPr vert="horz" lIns="91440" tIns="45720" rIns="91440" bIns="45720" rtlCol="0" anchor="b" anchorCtr="1">
            <a:noAutofit/>
          </a:bodyPr>
          <a:lstStyle>
            <a:lvl1pPr algn="ctr">
              <a:defRPr lang="en-GB" sz="5400" b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109CAD-EBE3-4421-954D-A76C885B27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84448" y="4315968"/>
            <a:ext cx="5029200" cy="886968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>
              <a:buNone/>
              <a:defRPr lang="en-GB" sz="1800" b="1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 algn="ctr"/>
            <a:r>
              <a:rPr lang="en-US" dirty="0"/>
              <a:t>Subtitle</a:t>
            </a: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9085F81-D49A-4915-8EEC-2A1A96AC0B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41140" y="5795479"/>
            <a:ext cx="2915816" cy="258532"/>
          </a:xfrm>
        </p:spPr>
        <p:txBody>
          <a:bodyPr vert="horz" wrap="square" lIns="91440" tIns="45720" rIns="91440" bIns="45720" rtlCol="0" anchor="ctr" anchorCtr="1">
            <a:spAutoFit/>
          </a:bodyPr>
          <a:lstStyle>
            <a:lvl1pPr marL="0" indent="0">
              <a:buNone/>
              <a:defRPr lang="en-US" sz="1200" b="0" spc="30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228600" lvl="0" indent="-228600" algn="ctr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257291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71E1A9-6288-486E-AA3A-3B2581543BDA}"/>
              </a:ext>
            </a:extLst>
          </p:cNvPr>
          <p:cNvCxnSpPr/>
          <p:nvPr userDrawn="1"/>
        </p:nvCxnSpPr>
        <p:spPr>
          <a:xfrm>
            <a:off x="624418" y="1062038"/>
            <a:ext cx="11567583" cy="0"/>
          </a:xfrm>
          <a:prstGeom prst="line">
            <a:avLst/>
          </a:prstGeom>
          <a:ln w="25400">
            <a:solidFill>
              <a:srgbClr val="E318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11200" y="1350963"/>
            <a:ext cx="11144251" cy="449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 noProof="0" dirty="0"/>
              <a:t>Click to edit Master text styles</a:t>
            </a:r>
          </a:p>
          <a:p>
            <a:pPr lvl="1"/>
            <a:r>
              <a:rPr lang="en-US" altLang="en-US" noProof="0" dirty="0"/>
              <a:t>Second level</a:t>
            </a:r>
          </a:p>
          <a:p>
            <a:pPr lvl="2"/>
            <a:r>
              <a:rPr lang="en-US" altLang="en-US" noProof="0" dirty="0"/>
              <a:t>Third level</a:t>
            </a:r>
          </a:p>
          <a:p>
            <a:pPr lvl="3"/>
            <a:r>
              <a:rPr lang="en-US" altLang="en-US" noProof="0" dirty="0"/>
              <a:t>Fourth level</a:t>
            </a:r>
          </a:p>
          <a:p>
            <a:pPr lvl="4"/>
            <a:r>
              <a:rPr lang="en-US" altLang="en-US" noProof="0" dirty="0"/>
              <a:t>Fifth level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2" y="152401"/>
            <a:ext cx="1005839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11200" y="6294120"/>
            <a:ext cx="11143488" cy="182880"/>
          </a:xfrm>
        </p:spPr>
        <p:txBody>
          <a:bodyPr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11200" y="5862320"/>
            <a:ext cx="11143488" cy="365760"/>
          </a:xfrm>
        </p:spPr>
        <p:txBody>
          <a:bodyPr anchor="b"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7140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576917" y="2017713"/>
            <a:ext cx="103632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4BBD4593-3920-4AB6-852A-A95ABD51E9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75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87D6B07-9595-4D7C-A1C7-EE4327E86C4F}"/>
              </a:ext>
            </a:extLst>
          </p:cNvPr>
          <p:cNvGrpSpPr/>
          <p:nvPr userDrawn="1"/>
        </p:nvGrpSpPr>
        <p:grpSpPr>
          <a:xfrm>
            <a:off x="0" y="1770061"/>
            <a:ext cx="12192000" cy="3255962"/>
            <a:chOff x="0" y="1770061"/>
            <a:chExt cx="12192000" cy="3255962"/>
          </a:xfrm>
          <a:solidFill>
            <a:schemeClr val="bg2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EAC7A8-37E9-4B9E-B736-A22B168C80E4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2B49C9-D888-4DFD-821C-C8761C791457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7C6874-A790-4966-9E2B-1615E67A53D2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B2B5D3-CC1C-45E2-BB10-D1175A138A49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994648-15A7-4F74-9BE2-5A7A9FF67672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8E98649-FB1E-484B-911E-90A1B1AE58F1}"/>
              </a:ext>
            </a:extLst>
          </p:cNvPr>
          <p:cNvSpPr/>
          <p:nvPr userDrawn="1"/>
        </p:nvSpPr>
        <p:spPr>
          <a:xfrm>
            <a:off x="2387600" y="1"/>
            <a:ext cx="7416800" cy="6858001"/>
          </a:xfrm>
          <a:custGeom>
            <a:avLst/>
            <a:gdLst>
              <a:gd name="connsiteX0" fmla="*/ 2297777 w 7416800"/>
              <a:gd name="connsiteY0" fmla="*/ 0 h 6858001"/>
              <a:gd name="connsiteX1" fmla="*/ 5119024 w 7416800"/>
              <a:gd name="connsiteY1" fmla="*/ 0 h 6858001"/>
              <a:gd name="connsiteX2" fmla="*/ 5151877 w 7416800"/>
              <a:gd name="connsiteY2" fmla="*/ 12024 h 6858001"/>
              <a:gd name="connsiteX3" fmla="*/ 7416800 w 7416800"/>
              <a:gd name="connsiteY3" fmla="*/ 3429000 h 6858001"/>
              <a:gd name="connsiteX4" fmla="*/ 5151877 w 7416800"/>
              <a:gd name="connsiteY4" fmla="*/ 6845976 h 6858001"/>
              <a:gd name="connsiteX5" fmla="*/ 5119021 w 7416800"/>
              <a:gd name="connsiteY5" fmla="*/ 6858001 h 6858001"/>
              <a:gd name="connsiteX6" fmla="*/ 2297779 w 7416800"/>
              <a:gd name="connsiteY6" fmla="*/ 6858001 h 6858001"/>
              <a:gd name="connsiteX7" fmla="*/ 2264924 w 7416800"/>
              <a:gd name="connsiteY7" fmla="*/ 6845976 h 6858001"/>
              <a:gd name="connsiteX8" fmla="*/ 0 w 7416800"/>
              <a:gd name="connsiteY8" fmla="*/ 3429000 h 6858001"/>
              <a:gd name="connsiteX9" fmla="*/ 2264924 w 7416800"/>
              <a:gd name="connsiteY9" fmla="*/ 120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0" h="6858001">
                <a:moveTo>
                  <a:pt x="2297777" y="0"/>
                </a:moveTo>
                <a:lnTo>
                  <a:pt x="5119024" y="0"/>
                </a:lnTo>
                <a:lnTo>
                  <a:pt x="5151877" y="12024"/>
                </a:lnTo>
                <a:cubicBezTo>
                  <a:pt x="6482877" y="574990"/>
                  <a:pt x="7416800" y="1892930"/>
                  <a:pt x="7416800" y="3429000"/>
                </a:cubicBezTo>
                <a:cubicBezTo>
                  <a:pt x="7416800" y="4965070"/>
                  <a:pt x="6482877" y="6283010"/>
                  <a:pt x="5151877" y="6845976"/>
                </a:cubicBezTo>
                <a:lnTo>
                  <a:pt x="5119021" y="6858001"/>
                </a:lnTo>
                <a:lnTo>
                  <a:pt x="2297779" y="6858001"/>
                </a:lnTo>
                <a:lnTo>
                  <a:pt x="2264924" y="6845976"/>
                </a:lnTo>
                <a:cubicBezTo>
                  <a:pt x="933923" y="6283010"/>
                  <a:pt x="0" y="4965070"/>
                  <a:pt x="0" y="3429000"/>
                </a:cubicBezTo>
                <a:cubicBezTo>
                  <a:pt x="0" y="1892930"/>
                  <a:pt x="933923" y="574990"/>
                  <a:pt x="2264924" y="12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4FE51EC-6EEE-4E9B-95E0-8B3BEC6560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67000" y="0"/>
            <a:ext cx="6858000" cy="6858000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EC2E97-8DAA-48A7-AC52-B4B5AD2C486E}"/>
              </a:ext>
            </a:extLst>
          </p:cNvPr>
          <p:cNvCxnSpPr/>
          <p:nvPr userDrawn="1"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5002804-57E2-4379-9103-073F4D46F0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7248" y="1124712"/>
            <a:ext cx="5943600" cy="2596896"/>
          </a:xfrm>
        </p:spPr>
        <p:txBody>
          <a:bodyPr vert="horz" lIns="91440" tIns="45720" rIns="91440" bIns="45720" rtlCol="0" anchor="b" anchorCtr="1">
            <a:noAutofit/>
          </a:bodyPr>
          <a:lstStyle>
            <a:lvl1pPr algn="ctr">
              <a:defRPr lang="en-GB" sz="5400" b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109CAD-EBE3-4421-954D-A76C885B27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84448" y="4315968"/>
            <a:ext cx="5029200" cy="886968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>
              <a:buNone/>
              <a:defRPr lang="en-GB" sz="1800" b="1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 algn="ctr"/>
            <a:r>
              <a:rPr lang="en-US" dirty="0"/>
              <a:t>Subtitle</a:t>
            </a: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9085F81-D49A-4915-8EEC-2A1A96AC0B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41140" y="5795479"/>
            <a:ext cx="2915816" cy="258532"/>
          </a:xfrm>
        </p:spPr>
        <p:txBody>
          <a:bodyPr vert="horz" wrap="square" lIns="91440" tIns="45720" rIns="91440" bIns="45720" rtlCol="0" anchor="ctr" anchorCtr="1">
            <a:spAutoFit/>
          </a:bodyPr>
          <a:lstStyle>
            <a:lvl1pPr marL="0" indent="0">
              <a:buNone/>
              <a:defRPr lang="en-US" sz="1200" b="0" spc="30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228600" lvl="0" indent="-228600" algn="ctr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004271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53B37E2-51CB-4B16-865A-4404D1562370}"/>
              </a:ext>
            </a:extLst>
          </p:cNvPr>
          <p:cNvSpPr/>
          <p:nvPr/>
        </p:nvSpPr>
        <p:spPr>
          <a:xfrm>
            <a:off x="5323076" y="997893"/>
            <a:ext cx="6868924" cy="5860108"/>
          </a:xfrm>
          <a:custGeom>
            <a:avLst/>
            <a:gdLst>
              <a:gd name="connsiteX0" fmla="*/ 3874977 w 6868924"/>
              <a:gd name="connsiteY0" fmla="*/ 0 h 5860108"/>
              <a:gd name="connsiteX1" fmla="*/ 6865098 w 6868924"/>
              <a:gd name="connsiteY1" fmla="*/ 1410132 h 5860108"/>
              <a:gd name="connsiteX2" fmla="*/ 6868924 w 6868924"/>
              <a:gd name="connsiteY2" fmla="*/ 1415249 h 5860108"/>
              <a:gd name="connsiteX3" fmla="*/ 6868924 w 6868924"/>
              <a:gd name="connsiteY3" fmla="*/ 5860108 h 5860108"/>
              <a:gd name="connsiteX4" fmla="*/ 551579 w 6868924"/>
              <a:gd name="connsiteY4" fmla="*/ 5860108 h 5860108"/>
              <a:gd name="connsiteX5" fmla="*/ 467689 w 6868924"/>
              <a:gd name="connsiteY5" fmla="*/ 5722022 h 5860108"/>
              <a:gd name="connsiteX6" fmla="*/ 0 w 6868924"/>
              <a:gd name="connsiteY6" fmla="*/ 3874977 h 5860108"/>
              <a:gd name="connsiteX7" fmla="*/ 3874977 w 6868924"/>
              <a:gd name="connsiteY7" fmla="*/ 0 h 586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8924" h="5860108">
                <a:moveTo>
                  <a:pt x="3874977" y="0"/>
                </a:moveTo>
                <a:cubicBezTo>
                  <a:pt x="5078778" y="0"/>
                  <a:pt x="6154370" y="548929"/>
                  <a:pt x="6865098" y="1410132"/>
                </a:cubicBezTo>
                <a:lnTo>
                  <a:pt x="6868924" y="1415249"/>
                </a:lnTo>
                <a:lnTo>
                  <a:pt x="6868924" y="5860108"/>
                </a:lnTo>
                <a:lnTo>
                  <a:pt x="551579" y="5860108"/>
                </a:lnTo>
                <a:lnTo>
                  <a:pt x="467689" y="5722022"/>
                </a:lnTo>
                <a:cubicBezTo>
                  <a:pt x="169423" y="5172963"/>
                  <a:pt x="0" y="4543756"/>
                  <a:pt x="0" y="3874977"/>
                </a:cubicBezTo>
                <a:cubicBezTo>
                  <a:pt x="0" y="1734886"/>
                  <a:pt x="1734886" y="0"/>
                  <a:pt x="38749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EAA5535-A3DD-490B-B233-9C9B84EECD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76326" y="1251145"/>
            <a:ext cx="6615674" cy="5596389"/>
          </a:xfrm>
          <a:custGeom>
            <a:avLst/>
            <a:gdLst>
              <a:gd name="connsiteX0" fmla="*/ 3621727 w 6615674"/>
              <a:gd name="connsiteY0" fmla="*/ 0 h 5596389"/>
              <a:gd name="connsiteX1" fmla="*/ 6416428 w 6615674"/>
              <a:gd name="connsiteY1" fmla="*/ 1317972 h 5596389"/>
              <a:gd name="connsiteX2" fmla="*/ 6615674 w 6615674"/>
              <a:gd name="connsiteY2" fmla="*/ 1584421 h 5596389"/>
              <a:gd name="connsiteX3" fmla="*/ 6615674 w 6615674"/>
              <a:gd name="connsiteY3" fmla="*/ 5596389 h 5596389"/>
              <a:gd name="connsiteX4" fmla="*/ 587989 w 6615674"/>
              <a:gd name="connsiteY4" fmla="*/ 5596389 h 5596389"/>
              <a:gd name="connsiteX5" fmla="*/ 437123 w 6615674"/>
              <a:gd name="connsiteY5" fmla="*/ 5348058 h 5596389"/>
              <a:gd name="connsiteX6" fmla="*/ 0 w 6615674"/>
              <a:gd name="connsiteY6" fmla="*/ 3621727 h 5596389"/>
              <a:gd name="connsiteX7" fmla="*/ 3621727 w 6615674"/>
              <a:gd name="connsiteY7" fmla="*/ 0 h 5596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5674" h="5596389">
                <a:moveTo>
                  <a:pt x="3621727" y="0"/>
                </a:moveTo>
                <a:cubicBezTo>
                  <a:pt x="4746854" y="0"/>
                  <a:pt x="5752150" y="513054"/>
                  <a:pt x="6416428" y="1317972"/>
                </a:cubicBezTo>
                <a:lnTo>
                  <a:pt x="6615674" y="1584421"/>
                </a:lnTo>
                <a:lnTo>
                  <a:pt x="6615674" y="5596389"/>
                </a:lnTo>
                <a:lnTo>
                  <a:pt x="587989" y="5596389"/>
                </a:lnTo>
                <a:lnTo>
                  <a:pt x="437123" y="5348058"/>
                </a:lnTo>
                <a:cubicBezTo>
                  <a:pt x="158350" y="4834883"/>
                  <a:pt x="0" y="4246798"/>
                  <a:pt x="0" y="3621727"/>
                </a:cubicBezTo>
                <a:cubicBezTo>
                  <a:pt x="0" y="1621502"/>
                  <a:pt x="1621502" y="0"/>
                  <a:pt x="3621727" y="0"/>
                </a:cubicBez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274320" tIns="640080" rIns="91440" bIns="45720" rtlCol="0" anchor="ctr" anchorCtr="1">
            <a:noAutofit/>
          </a:bodyPr>
          <a:lstStyle>
            <a:lvl1pPr>
              <a:defRPr lang="en-US" sz="160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9" y="504419"/>
            <a:ext cx="5144927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108634F-AB43-4931-97E0-C7125C9FD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489548"/>
            <a:ext cx="4131946" cy="33794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7984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0027EDB-1D1D-4165-80FC-FDCCD04FF30D}"/>
              </a:ext>
            </a:extLst>
          </p:cNvPr>
          <p:cNvSpPr/>
          <p:nvPr userDrawn="1"/>
        </p:nvSpPr>
        <p:spPr>
          <a:xfrm>
            <a:off x="-1" y="1"/>
            <a:ext cx="4779964" cy="6413064"/>
          </a:xfrm>
          <a:custGeom>
            <a:avLst/>
            <a:gdLst>
              <a:gd name="connsiteX0" fmla="*/ 0 w 4779964"/>
              <a:gd name="connsiteY0" fmla="*/ 0 h 6413064"/>
              <a:gd name="connsiteX1" fmla="*/ 3376101 w 4779964"/>
              <a:gd name="connsiteY1" fmla="*/ 0 h 6413064"/>
              <a:gd name="connsiteX2" fmla="*/ 3478395 w 4779964"/>
              <a:gd name="connsiteY2" fmla="*/ 76494 h 6413064"/>
              <a:gd name="connsiteX3" fmla="*/ 4779964 w 4779964"/>
              <a:gd name="connsiteY3" fmla="*/ 2836412 h 6413064"/>
              <a:gd name="connsiteX4" fmla="*/ 1203312 w 4779964"/>
              <a:gd name="connsiteY4" fmla="*/ 6413064 h 6413064"/>
              <a:gd name="connsiteX5" fmla="*/ 139725 w 4779964"/>
              <a:gd name="connsiteY5" fmla="*/ 6252265 h 6413064"/>
              <a:gd name="connsiteX6" fmla="*/ 0 w 4779964"/>
              <a:gd name="connsiteY6" fmla="*/ 6204987 h 64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964" h="6413064">
                <a:moveTo>
                  <a:pt x="0" y="0"/>
                </a:moveTo>
                <a:lnTo>
                  <a:pt x="3376101" y="0"/>
                </a:lnTo>
                <a:lnTo>
                  <a:pt x="3478395" y="76494"/>
                </a:lnTo>
                <a:cubicBezTo>
                  <a:pt x="4273296" y="732504"/>
                  <a:pt x="4779964" y="1725289"/>
                  <a:pt x="4779964" y="2836412"/>
                </a:cubicBezTo>
                <a:cubicBezTo>
                  <a:pt x="4779964" y="4811742"/>
                  <a:pt x="3178642" y="6413064"/>
                  <a:pt x="1203312" y="6413064"/>
                </a:cubicBezTo>
                <a:cubicBezTo>
                  <a:pt x="832938" y="6413064"/>
                  <a:pt x="475712" y="6356768"/>
                  <a:pt x="139725" y="6252265"/>
                </a:cubicBezTo>
                <a:lnTo>
                  <a:pt x="0" y="62049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5588DAC9-9605-47F7-AA27-84E30747CFF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-1" y="2"/>
            <a:ext cx="4546212" cy="6179311"/>
          </a:xfrm>
          <a:custGeom>
            <a:avLst/>
            <a:gdLst>
              <a:gd name="connsiteX0" fmla="*/ 0 w 4546212"/>
              <a:gd name="connsiteY0" fmla="*/ 0 h 6179311"/>
              <a:gd name="connsiteX1" fmla="*/ 2966308 w 4546212"/>
              <a:gd name="connsiteY1" fmla="*/ 0 h 6179311"/>
              <a:gd name="connsiteX2" fmla="*/ 3072360 w 4546212"/>
              <a:gd name="connsiteY2" fmla="*/ 64428 h 6179311"/>
              <a:gd name="connsiteX3" fmla="*/ 4546212 w 4546212"/>
              <a:gd name="connsiteY3" fmla="*/ 2836412 h 6179311"/>
              <a:gd name="connsiteX4" fmla="*/ 1203313 w 4546212"/>
              <a:gd name="connsiteY4" fmla="*/ 6179311 h 6179311"/>
              <a:gd name="connsiteX5" fmla="*/ 53912 w 4546212"/>
              <a:gd name="connsiteY5" fmla="*/ 5976465 h 6179311"/>
              <a:gd name="connsiteX6" fmla="*/ 0 w 4546212"/>
              <a:gd name="connsiteY6" fmla="*/ 5955208 h 617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6212" h="6179311">
                <a:moveTo>
                  <a:pt x="0" y="0"/>
                </a:moveTo>
                <a:lnTo>
                  <a:pt x="2966308" y="0"/>
                </a:lnTo>
                <a:lnTo>
                  <a:pt x="3072360" y="64428"/>
                </a:lnTo>
                <a:cubicBezTo>
                  <a:pt x="3961577" y="665171"/>
                  <a:pt x="4546212" y="1682517"/>
                  <a:pt x="4546212" y="2836412"/>
                </a:cubicBezTo>
                <a:cubicBezTo>
                  <a:pt x="4546212" y="4682644"/>
                  <a:pt x="3049545" y="6179311"/>
                  <a:pt x="1203313" y="6179311"/>
                </a:cubicBezTo>
                <a:cubicBezTo>
                  <a:pt x="799450" y="6179311"/>
                  <a:pt x="412314" y="6107693"/>
                  <a:pt x="53912" y="5976465"/>
                </a:cubicBezTo>
                <a:lnTo>
                  <a:pt x="0" y="5955208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0" tIns="1097280" rIns="91440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5796" y="504419"/>
            <a:ext cx="6404696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80494784-E07F-4E9E-941E-43AEB2F5F2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15796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Edit Master text styles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39D8D742-FDDB-4DD7-B481-22264BEA45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02972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Edit Master text styles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9FC3108-6645-447A-94B4-5B886047C764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960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AA00B8F-30F3-4771-B340-04E5180F24CB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822B4B-4ECC-46E0-98C4-8752755855BC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B596D7-82DB-44A2-9A85-2074FFBDDA1F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5469995F-A28F-40A2-AB9B-09ACC9FB0598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77C6A0E-9AD9-4DAE-A8F9-47352997DD40}"/>
              </a:ext>
            </a:extLst>
          </p:cNvPr>
          <p:cNvSpPr/>
          <p:nvPr/>
        </p:nvSpPr>
        <p:spPr>
          <a:xfrm>
            <a:off x="1" y="1"/>
            <a:ext cx="4779963" cy="6413064"/>
          </a:xfrm>
          <a:custGeom>
            <a:avLst/>
            <a:gdLst>
              <a:gd name="connsiteX0" fmla="*/ 0 w 4779963"/>
              <a:gd name="connsiteY0" fmla="*/ 0 h 6413064"/>
              <a:gd name="connsiteX1" fmla="*/ 3376100 w 4779963"/>
              <a:gd name="connsiteY1" fmla="*/ 0 h 6413064"/>
              <a:gd name="connsiteX2" fmla="*/ 3478394 w 4779963"/>
              <a:gd name="connsiteY2" fmla="*/ 76494 h 6413064"/>
              <a:gd name="connsiteX3" fmla="*/ 4779963 w 4779963"/>
              <a:gd name="connsiteY3" fmla="*/ 2836412 h 6413064"/>
              <a:gd name="connsiteX4" fmla="*/ 1203311 w 4779963"/>
              <a:gd name="connsiteY4" fmla="*/ 6413064 h 6413064"/>
              <a:gd name="connsiteX5" fmla="*/ 139724 w 4779963"/>
              <a:gd name="connsiteY5" fmla="*/ 6252265 h 6413064"/>
              <a:gd name="connsiteX6" fmla="*/ 0 w 4779963"/>
              <a:gd name="connsiteY6" fmla="*/ 6201125 h 64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963" h="6413064">
                <a:moveTo>
                  <a:pt x="0" y="0"/>
                </a:moveTo>
                <a:lnTo>
                  <a:pt x="3376100" y="0"/>
                </a:lnTo>
                <a:lnTo>
                  <a:pt x="3478394" y="76494"/>
                </a:lnTo>
                <a:cubicBezTo>
                  <a:pt x="4273295" y="732504"/>
                  <a:pt x="4779963" y="1725289"/>
                  <a:pt x="4779963" y="2836412"/>
                </a:cubicBezTo>
                <a:cubicBezTo>
                  <a:pt x="4779963" y="4811742"/>
                  <a:pt x="3178641" y="6413064"/>
                  <a:pt x="1203311" y="6413064"/>
                </a:cubicBezTo>
                <a:cubicBezTo>
                  <a:pt x="832937" y="6413064"/>
                  <a:pt x="475711" y="6356768"/>
                  <a:pt x="139724" y="6252265"/>
                </a:cubicBezTo>
                <a:lnTo>
                  <a:pt x="0" y="62011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48E37E15-2CF4-46CD-A97E-2366CDF20E89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-2" y="1"/>
            <a:ext cx="4546213" cy="6179312"/>
          </a:xfrm>
          <a:custGeom>
            <a:avLst/>
            <a:gdLst>
              <a:gd name="connsiteX0" fmla="*/ 0 w 4546213"/>
              <a:gd name="connsiteY0" fmla="*/ 0 h 6179312"/>
              <a:gd name="connsiteX1" fmla="*/ 2966307 w 4546213"/>
              <a:gd name="connsiteY1" fmla="*/ 0 h 6179312"/>
              <a:gd name="connsiteX2" fmla="*/ 3072361 w 4546213"/>
              <a:gd name="connsiteY2" fmla="*/ 64429 h 6179312"/>
              <a:gd name="connsiteX3" fmla="*/ 4546213 w 4546213"/>
              <a:gd name="connsiteY3" fmla="*/ 2836413 h 6179312"/>
              <a:gd name="connsiteX4" fmla="*/ 1203314 w 4546213"/>
              <a:gd name="connsiteY4" fmla="*/ 6179312 h 6179312"/>
              <a:gd name="connsiteX5" fmla="*/ 209238 w 4546213"/>
              <a:gd name="connsiteY5" fmla="*/ 6029022 h 6179312"/>
              <a:gd name="connsiteX6" fmla="*/ 0 w 4546213"/>
              <a:gd name="connsiteY6" fmla="*/ 5952440 h 6179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6213" h="6179312">
                <a:moveTo>
                  <a:pt x="0" y="0"/>
                </a:moveTo>
                <a:lnTo>
                  <a:pt x="2966307" y="0"/>
                </a:lnTo>
                <a:lnTo>
                  <a:pt x="3072361" y="64429"/>
                </a:lnTo>
                <a:cubicBezTo>
                  <a:pt x="3961578" y="665172"/>
                  <a:pt x="4546213" y="1682518"/>
                  <a:pt x="4546213" y="2836413"/>
                </a:cubicBezTo>
                <a:cubicBezTo>
                  <a:pt x="4546213" y="4682645"/>
                  <a:pt x="3049546" y="6179312"/>
                  <a:pt x="1203314" y="6179312"/>
                </a:cubicBezTo>
                <a:cubicBezTo>
                  <a:pt x="857146" y="6179312"/>
                  <a:pt x="523266" y="6126695"/>
                  <a:pt x="209238" y="6029022"/>
                </a:cubicBezTo>
                <a:lnTo>
                  <a:pt x="0" y="5952440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0" tIns="1097280" rIns="91440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5796" y="504419"/>
            <a:ext cx="6404696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80494784-E07F-4E9E-941E-43AEB2F5F2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15796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Edit Master text styles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39D8D742-FDDB-4DD7-B481-22264BEA45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02972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Edit Master text styles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FA4ECA-2E91-495E-BD1A-B2CAEE758E77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770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0027EDB-1D1D-4165-80FC-FDCCD04FF30D}"/>
              </a:ext>
            </a:extLst>
          </p:cNvPr>
          <p:cNvSpPr/>
          <p:nvPr userDrawn="1"/>
        </p:nvSpPr>
        <p:spPr>
          <a:xfrm>
            <a:off x="-1" y="1"/>
            <a:ext cx="4779964" cy="6413064"/>
          </a:xfrm>
          <a:custGeom>
            <a:avLst/>
            <a:gdLst>
              <a:gd name="connsiteX0" fmla="*/ 0 w 4779964"/>
              <a:gd name="connsiteY0" fmla="*/ 0 h 6413064"/>
              <a:gd name="connsiteX1" fmla="*/ 3376101 w 4779964"/>
              <a:gd name="connsiteY1" fmla="*/ 0 h 6413064"/>
              <a:gd name="connsiteX2" fmla="*/ 3478395 w 4779964"/>
              <a:gd name="connsiteY2" fmla="*/ 76494 h 6413064"/>
              <a:gd name="connsiteX3" fmla="*/ 4779964 w 4779964"/>
              <a:gd name="connsiteY3" fmla="*/ 2836412 h 6413064"/>
              <a:gd name="connsiteX4" fmla="*/ 1203312 w 4779964"/>
              <a:gd name="connsiteY4" fmla="*/ 6413064 h 6413064"/>
              <a:gd name="connsiteX5" fmla="*/ 139725 w 4779964"/>
              <a:gd name="connsiteY5" fmla="*/ 6252265 h 6413064"/>
              <a:gd name="connsiteX6" fmla="*/ 0 w 4779964"/>
              <a:gd name="connsiteY6" fmla="*/ 6204987 h 64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964" h="6413064">
                <a:moveTo>
                  <a:pt x="0" y="0"/>
                </a:moveTo>
                <a:lnTo>
                  <a:pt x="3376101" y="0"/>
                </a:lnTo>
                <a:lnTo>
                  <a:pt x="3478395" y="76494"/>
                </a:lnTo>
                <a:cubicBezTo>
                  <a:pt x="4273296" y="732504"/>
                  <a:pt x="4779964" y="1725289"/>
                  <a:pt x="4779964" y="2836412"/>
                </a:cubicBezTo>
                <a:cubicBezTo>
                  <a:pt x="4779964" y="4811742"/>
                  <a:pt x="3178642" y="6413064"/>
                  <a:pt x="1203312" y="6413064"/>
                </a:cubicBezTo>
                <a:cubicBezTo>
                  <a:pt x="832938" y="6413064"/>
                  <a:pt x="475712" y="6356768"/>
                  <a:pt x="139725" y="6252265"/>
                </a:cubicBezTo>
                <a:lnTo>
                  <a:pt x="0" y="62049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5588DAC9-9605-47F7-AA27-84E30747CFF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-1" y="2"/>
            <a:ext cx="4546212" cy="6179311"/>
          </a:xfrm>
          <a:custGeom>
            <a:avLst/>
            <a:gdLst>
              <a:gd name="connsiteX0" fmla="*/ 0 w 4546212"/>
              <a:gd name="connsiteY0" fmla="*/ 0 h 6179311"/>
              <a:gd name="connsiteX1" fmla="*/ 2966308 w 4546212"/>
              <a:gd name="connsiteY1" fmla="*/ 0 h 6179311"/>
              <a:gd name="connsiteX2" fmla="*/ 3072360 w 4546212"/>
              <a:gd name="connsiteY2" fmla="*/ 64428 h 6179311"/>
              <a:gd name="connsiteX3" fmla="*/ 4546212 w 4546212"/>
              <a:gd name="connsiteY3" fmla="*/ 2836412 h 6179311"/>
              <a:gd name="connsiteX4" fmla="*/ 1203313 w 4546212"/>
              <a:gd name="connsiteY4" fmla="*/ 6179311 h 6179311"/>
              <a:gd name="connsiteX5" fmla="*/ 53912 w 4546212"/>
              <a:gd name="connsiteY5" fmla="*/ 5976465 h 6179311"/>
              <a:gd name="connsiteX6" fmla="*/ 0 w 4546212"/>
              <a:gd name="connsiteY6" fmla="*/ 5955208 h 617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6212" h="6179311">
                <a:moveTo>
                  <a:pt x="0" y="0"/>
                </a:moveTo>
                <a:lnTo>
                  <a:pt x="2966308" y="0"/>
                </a:lnTo>
                <a:lnTo>
                  <a:pt x="3072360" y="64428"/>
                </a:lnTo>
                <a:cubicBezTo>
                  <a:pt x="3961577" y="665171"/>
                  <a:pt x="4546212" y="1682517"/>
                  <a:pt x="4546212" y="2836412"/>
                </a:cubicBezTo>
                <a:cubicBezTo>
                  <a:pt x="4546212" y="4682644"/>
                  <a:pt x="3049545" y="6179311"/>
                  <a:pt x="1203313" y="6179311"/>
                </a:cubicBezTo>
                <a:cubicBezTo>
                  <a:pt x="799450" y="6179311"/>
                  <a:pt x="412314" y="6107693"/>
                  <a:pt x="53912" y="5976465"/>
                </a:cubicBezTo>
                <a:lnTo>
                  <a:pt x="0" y="5955208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0" tIns="1097280" rIns="91440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5796" y="504419"/>
            <a:ext cx="6404696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9FC3108-6645-447A-94B4-5B886047C764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373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9CEEC-5FF4-4625-A654-3B9E050768DA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98E9-E918-499D-899D-8C76241AE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22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1500">
                <a:srgbClr val="FFFFFF">
                  <a:alpha val="70000"/>
                </a:srgbClr>
              </a:gs>
              <a:gs pos="83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75D2485-288B-4C04-96B9-2B4A313C8922}"/>
              </a:ext>
            </a:extLst>
          </p:cNvPr>
          <p:cNvSpPr/>
          <p:nvPr/>
        </p:nvSpPr>
        <p:spPr>
          <a:xfrm>
            <a:off x="6493691" y="106341"/>
            <a:ext cx="5641826" cy="5641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Picture Placeholder 21">
            <a:extLst>
              <a:ext uri="{FF2B5EF4-FFF2-40B4-BE49-F238E27FC236}">
                <a16:creationId xmlns:a16="http://schemas.microsoft.com/office/drawing/2014/main" id="{394F1CF1-D3A9-4DFB-9554-856AA539DB29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706226" y="318876"/>
            <a:ext cx="5221224" cy="5221224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40079" y="504419"/>
            <a:ext cx="5910095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9F3BCA0-0088-459C-B430-8B531ECC563B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640080" y="2526124"/>
            <a:ext cx="2651760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Edit Master text styles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7852F8E-63AE-43DD-809C-B8606D34592B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EA561C2-BA65-46C4-BE8C-1A7497E8844A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E0C5EDE2-FB09-4A30-A72F-4B587D8747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27393" y="2526124"/>
            <a:ext cx="2651760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Edit Master text styles</a:t>
            </a:r>
          </a:p>
        </p:txBody>
      </p:sp>
      <p:sp>
        <p:nvSpPr>
          <p:cNvPr id="28" name="Slide Number Placeholder 13">
            <a:extLst>
              <a:ext uri="{FF2B5EF4-FFF2-40B4-BE49-F238E27FC236}">
                <a16:creationId xmlns:a16="http://schemas.microsoft.com/office/drawing/2014/main" id="{CE1FD2D3-33AB-45C8-8460-A53DA1178B5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85E165C-C0B1-4DBC-9626-FFD61EB2A3C6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16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75D2485-288B-4C04-96B9-2B4A313C8922}"/>
              </a:ext>
            </a:extLst>
          </p:cNvPr>
          <p:cNvSpPr/>
          <p:nvPr/>
        </p:nvSpPr>
        <p:spPr>
          <a:xfrm>
            <a:off x="6493691" y="106341"/>
            <a:ext cx="5641826" cy="5641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Picture Placeholder 21">
            <a:extLst>
              <a:ext uri="{FF2B5EF4-FFF2-40B4-BE49-F238E27FC236}">
                <a16:creationId xmlns:a16="http://schemas.microsoft.com/office/drawing/2014/main" id="{394F1CF1-D3A9-4DFB-9554-856AA539DB29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706226" y="318876"/>
            <a:ext cx="5221224" cy="5221224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40079" y="504419"/>
            <a:ext cx="5910095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9F3BCA0-0088-459C-B430-8B531ECC563B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640080" y="2526124"/>
            <a:ext cx="2651760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Edit Master text styles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7852F8E-63AE-43DD-809C-B8606D34592B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EA561C2-BA65-46C4-BE8C-1A7497E8844A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E0C5EDE2-FB09-4A30-A72F-4B587D8747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27393" y="2526124"/>
            <a:ext cx="2651760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Edit Master text styles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504A362-78AD-4F31-9FCF-66BA2DBDB3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0E096E-920F-4CEE-BF9A-07CA664FED23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196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Imi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112A8F-331B-4802-920C-B687B9108DB9}"/>
              </a:ext>
            </a:extLst>
          </p:cNvPr>
          <p:cNvGrpSpPr/>
          <p:nvPr userDrawn="1"/>
        </p:nvGrpSpPr>
        <p:grpSpPr>
          <a:xfrm>
            <a:off x="0" y="0"/>
            <a:ext cx="12192000" cy="3255962"/>
            <a:chOff x="0" y="1770061"/>
            <a:chExt cx="12192000" cy="3255962"/>
          </a:xfrm>
          <a:solidFill>
            <a:schemeClr val="bg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7A887D8-B543-4BB8-8D6E-605A1E5C80FD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CC35E9C-9E03-4FFE-B868-4D04E8E7C1F3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4E81BF-ADCA-4D13-BE06-476741FE55C0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63D872D-8369-4426-A311-7F054F9DB5E1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C819C9-B789-44A8-9B98-F466EE191F5D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1849" y="3387725"/>
            <a:ext cx="5680075" cy="170086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4600" b="1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Section Header</a:t>
            </a:r>
            <a:endParaRPr lang="en-GB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B2B3AD73-9CBC-4740-A178-7CA91A791E40}"/>
              </a:ext>
            </a:extLst>
          </p:cNvPr>
          <p:cNvSpPr/>
          <p:nvPr userDrawn="1"/>
        </p:nvSpPr>
        <p:spPr>
          <a:xfrm rot="18900000" flipH="1">
            <a:off x="436216" y="4610094"/>
            <a:ext cx="218598" cy="21859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4FDF2-DE4E-4F8D-98CE-1DD90825B0A4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831849" y="5164364"/>
            <a:ext cx="5680075" cy="107858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spc="300" dirty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1B3AF5-0AF9-445C-9B18-5CED755A048F}"/>
              </a:ext>
            </a:extLst>
          </p:cNvPr>
          <p:cNvSpPr/>
          <p:nvPr/>
        </p:nvSpPr>
        <p:spPr>
          <a:xfrm>
            <a:off x="6511925" y="131762"/>
            <a:ext cx="5416549" cy="54165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Picture Placeholder 21">
            <a:extLst>
              <a:ext uri="{FF2B5EF4-FFF2-40B4-BE49-F238E27FC236}">
                <a16:creationId xmlns:a16="http://schemas.microsoft.com/office/drawing/2014/main" id="{FF97C0E2-E15D-4EB9-9FF8-CB859892B95B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715973" y="335810"/>
            <a:ext cx="5010912" cy="5010912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9995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112A8F-331B-4802-920C-B687B9108DB9}"/>
              </a:ext>
            </a:extLst>
          </p:cNvPr>
          <p:cNvGrpSpPr/>
          <p:nvPr userDrawn="1"/>
        </p:nvGrpSpPr>
        <p:grpSpPr>
          <a:xfrm>
            <a:off x="0" y="0"/>
            <a:ext cx="12192000" cy="3255962"/>
            <a:chOff x="0" y="1770061"/>
            <a:chExt cx="12192000" cy="3255962"/>
          </a:xfrm>
          <a:solidFill>
            <a:schemeClr val="bg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7A887D8-B543-4BB8-8D6E-605A1E5C80FD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CC35E9C-9E03-4FFE-B868-4D04E8E7C1F3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4E81BF-ADCA-4D13-BE06-476741FE55C0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63D872D-8369-4426-A311-7F054F9DB5E1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C819C9-B789-44A8-9B98-F466EE191F5D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1849" y="3387725"/>
            <a:ext cx="5680075" cy="170086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4600" b="1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Section Header</a:t>
            </a:r>
            <a:endParaRPr lang="en-GB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B2B3AD73-9CBC-4740-A178-7CA91A791E40}"/>
              </a:ext>
            </a:extLst>
          </p:cNvPr>
          <p:cNvSpPr/>
          <p:nvPr userDrawn="1"/>
        </p:nvSpPr>
        <p:spPr>
          <a:xfrm rot="18900000" flipH="1">
            <a:off x="436216" y="4610094"/>
            <a:ext cx="218598" cy="21859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4FDF2-DE4E-4F8D-98CE-1DD90825B0A4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831849" y="5164364"/>
            <a:ext cx="5680075" cy="107858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spc="300" dirty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3770514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Imag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112A8F-331B-4802-920C-B687B9108DB9}"/>
              </a:ext>
            </a:extLst>
          </p:cNvPr>
          <p:cNvGrpSpPr/>
          <p:nvPr userDrawn="1"/>
        </p:nvGrpSpPr>
        <p:grpSpPr>
          <a:xfrm>
            <a:off x="0" y="0"/>
            <a:ext cx="12192000" cy="3255962"/>
            <a:chOff x="0" y="1770061"/>
            <a:chExt cx="12192000" cy="3255962"/>
          </a:xfrm>
          <a:solidFill>
            <a:schemeClr val="accent3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7A887D8-B543-4BB8-8D6E-605A1E5C80FD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CC35E9C-9E03-4FFE-B868-4D04E8E7C1F3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4E81BF-ADCA-4D13-BE06-476741FE55C0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63D872D-8369-4426-A311-7F054F9DB5E1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C819C9-B789-44A8-9B98-F466EE191F5D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1849" y="3387725"/>
            <a:ext cx="5680075" cy="170086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4600" b="1" spc="-15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Section Header</a:t>
            </a:r>
            <a:endParaRPr lang="en-GB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B2B3AD73-9CBC-4740-A178-7CA91A791E40}"/>
              </a:ext>
            </a:extLst>
          </p:cNvPr>
          <p:cNvSpPr/>
          <p:nvPr userDrawn="1"/>
        </p:nvSpPr>
        <p:spPr>
          <a:xfrm rot="18900000" flipH="1">
            <a:off x="436216" y="4610094"/>
            <a:ext cx="218598" cy="21859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4FDF2-DE4E-4F8D-98CE-1DD90825B0A4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831849" y="5164364"/>
            <a:ext cx="5680075" cy="107858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spc="3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1B3AF5-0AF9-445C-9B18-5CED755A048F}"/>
              </a:ext>
            </a:extLst>
          </p:cNvPr>
          <p:cNvSpPr/>
          <p:nvPr/>
        </p:nvSpPr>
        <p:spPr>
          <a:xfrm>
            <a:off x="6511925" y="131762"/>
            <a:ext cx="5416549" cy="54165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Picture Placeholder 21">
            <a:extLst>
              <a:ext uri="{FF2B5EF4-FFF2-40B4-BE49-F238E27FC236}">
                <a16:creationId xmlns:a16="http://schemas.microsoft.com/office/drawing/2014/main" id="{FF97C0E2-E15D-4EB9-9FF8-CB859892B95B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715973" y="335810"/>
            <a:ext cx="5010912" cy="5010912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50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06622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FBE8C2-A941-4BA0-AB92-8B9DAEA8D9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4E619-4CA9-4A22-920F-20396BF5047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1EE7A0-1D71-4AE9-A7A8-91F84FED2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500492"/>
            <a:ext cx="10980413" cy="4934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638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4A6DB18-4C6E-41E3-B11B-1FE933E84ABD}"/>
              </a:ext>
            </a:extLst>
          </p:cNvPr>
          <p:cNvSpPr/>
          <p:nvPr userDrawn="1"/>
        </p:nvSpPr>
        <p:spPr>
          <a:xfrm rot="19800000">
            <a:off x="-1368850" y="-967093"/>
            <a:ext cx="8283042" cy="3255962"/>
          </a:xfrm>
          <a:custGeom>
            <a:avLst/>
            <a:gdLst>
              <a:gd name="connsiteX0" fmla="*/ 8159309 w 8283042"/>
              <a:gd name="connsiteY0" fmla="*/ 3184525 h 3255962"/>
              <a:gd name="connsiteX1" fmla="*/ 8283042 w 8283042"/>
              <a:gd name="connsiteY1" fmla="*/ 3255962 h 3255962"/>
              <a:gd name="connsiteX2" fmla="*/ 0 w 8283042"/>
              <a:gd name="connsiteY2" fmla="*/ 3255962 h 3255962"/>
              <a:gd name="connsiteX3" fmla="*/ 41244 w 8283042"/>
              <a:gd name="connsiteY3" fmla="*/ 3184525 h 3255962"/>
              <a:gd name="connsiteX4" fmla="*/ 7284932 w 8283042"/>
              <a:gd name="connsiteY4" fmla="*/ 2679703 h 3255962"/>
              <a:gd name="connsiteX5" fmla="*/ 7408664 w 8283042"/>
              <a:gd name="connsiteY5" fmla="*/ 2751140 h 3255962"/>
              <a:gd name="connsiteX6" fmla="*/ 291459 w 8283042"/>
              <a:gd name="connsiteY6" fmla="*/ 2751140 h 3255962"/>
              <a:gd name="connsiteX7" fmla="*/ 332703 w 8283042"/>
              <a:gd name="connsiteY7" fmla="*/ 2679703 h 3255962"/>
              <a:gd name="connsiteX8" fmla="*/ 6121836 w 8283042"/>
              <a:gd name="connsiteY8" fmla="*/ 2008189 h 3255962"/>
              <a:gd name="connsiteX9" fmla="*/ 720402 w 8283042"/>
              <a:gd name="connsiteY9" fmla="*/ 2008189 h 3255962"/>
              <a:gd name="connsiteX10" fmla="*/ 1123681 w 8283042"/>
              <a:gd name="connsiteY10" fmla="*/ 1309689 h 3255962"/>
              <a:gd name="connsiteX11" fmla="*/ 4911998 w 8283042"/>
              <a:gd name="connsiteY11" fmla="*/ 1309689 h 3255962"/>
              <a:gd name="connsiteX12" fmla="*/ 4716772 w 8283042"/>
              <a:gd name="connsiteY12" fmla="*/ 1196975 h 3255962"/>
              <a:gd name="connsiteX13" fmla="*/ 1188756 w 8283042"/>
              <a:gd name="connsiteY13" fmla="*/ 1196976 h 3255962"/>
              <a:gd name="connsiteX14" fmla="*/ 1879830 w 8283042"/>
              <a:gd name="connsiteY14" fmla="*/ 0 h 3255962"/>
              <a:gd name="connsiteX15" fmla="*/ 2643550 w 8283042"/>
              <a:gd name="connsiteY15" fmla="*/ 0 h 3255962"/>
              <a:gd name="connsiteX16" fmla="*/ 6462789 w 8283042"/>
              <a:gd name="connsiteY16" fmla="*/ 2205038 h 3255962"/>
              <a:gd name="connsiteX17" fmla="*/ 6897231 w 8283042"/>
              <a:gd name="connsiteY17" fmla="*/ 2455864 h 3255962"/>
              <a:gd name="connsiteX18" fmla="*/ 461936 w 8283042"/>
              <a:gd name="connsiteY18" fmla="*/ 2455864 h 3255962"/>
              <a:gd name="connsiteX19" fmla="*/ 606750 w 8283042"/>
              <a:gd name="connsiteY19" fmla="*/ 2205039 h 32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283042" h="3255962">
                <a:moveTo>
                  <a:pt x="8159309" y="3184525"/>
                </a:moveTo>
                <a:lnTo>
                  <a:pt x="8283042" y="3255962"/>
                </a:lnTo>
                <a:lnTo>
                  <a:pt x="0" y="3255962"/>
                </a:lnTo>
                <a:lnTo>
                  <a:pt x="41244" y="3184525"/>
                </a:lnTo>
                <a:close/>
                <a:moveTo>
                  <a:pt x="7284932" y="2679703"/>
                </a:moveTo>
                <a:lnTo>
                  <a:pt x="7408664" y="2751140"/>
                </a:lnTo>
                <a:lnTo>
                  <a:pt x="291459" y="2751140"/>
                </a:lnTo>
                <a:lnTo>
                  <a:pt x="332703" y="2679703"/>
                </a:lnTo>
                <a:close/>
                <a:moveTo>
                  <a:pt x="6121836" y="2008189"/>
                </a:moveTo>
                <a:lnTo>
                  <a:pt x="720402" y="2008189"/>
                </a:lnTo>
                <a:lnTo>
                  <a:pt x="1123681" y="1309689"/>
                </a:lnTo>
                <a:lnTo>
                  <a:pt x="4911998" y="1309689"/>
                </a:lnTo>
                <a:close/>
                <a:moveTo>
                  <a:pt x="4716772" y="1196975"/>
                </a:moveTo>
                <a:lnTo>
                  <a:pt x="1188756" y="1196976"/>
                </a:lnTo>
                <a:lnTo>
                  <a:pt x="1879830" y="0"/>
                </a:lnTo>
                <a:lnTo>
                  <a:pt x="2643550" y="0"/>
                </a:lnTo>
                <a:close/>
                <a:moveTo>
                  <a:pt x="6462789" y="2205038"/>
                </a:moveTo>
                <a:lnTo>
                  <a:pt x="6897231" y="2455864"/>
                </a:lnTo>
                <a:lnTo>
                  <a:pt x="461936" y="2455864"/>
                </a:lnTo>
                <a:lnTo>
                  <a:pt x="606750" y="220503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24562" y="2409371"/>
            <a:ext cx="6354526" cy="3577863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lang="en-GB" sz="3200" b="1" spc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Quote</a:t>
            </a:r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1B3AF5-0AF9-445C-9B18-5CED755A048F}"/>
              </a:ext>
            </a:extLst>
          </p:cNvPr>
          <p:cNvSpPr/>
          <p:nvPr userDrawn="1"/>
        </p:nvSpPr>
        <p:spPr>
          <a:xfrm>
            <a:off x="424005" y="1400629"/>
            <a:ext cx="3698738" cy="36987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Picture Placeholder 21">
            <a:extLst>
              <a:ext uri="{FF2B5EF4-FFF2-40B4-BE49-F238E27FC236}">
                <a16:creationId xmlns:a16="http://schemas.microsoft.com/office/drawing/2014/main" id="{FF97C0E2-E15D-4EB9-9FF8-CB859892B95B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562502" y="1539126"/>
            <a:ext cx="3421745" cy="3421745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50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482934F-D15B-433B-8563-5A4037ECB28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411650" y="1923750"/>
            <a:ext cx="800100" cy="1505250"/>
          </a:xfrm>
          <a:prstGeom prst="rect">
            <a:avLst/>
          </a:prstGeom>
          <a:noFill/>
          <a:extLst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172800" indent="-180000" algn="l" defTabSz="684213" rtl="0" eaLnBrk="1" fontAlgn="base" hangingPunct="1">
              <a:lnSpc>
                <a:spcPts val="368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i="1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" indent="-91440" algn="ctr">
              <a:lnSpc>
                <a:spcPct val="105000"/>
              </a:lnSpc>
              <a:spcAft>
                <a:spcPts val="800"/>
              </a:spcAft>
            </a:pPr>
            <a:r>
              <a:rPr lang="en-US" sz="9600" b="1" i="0" dirty="0">
                <a:solidFill>
                  <a:schemeClr val="bg1"/>
                </a:solidFill>
              </a:rPr>
              <a:t>“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BD117CE-38D2-4C42-9DB4-4A2E280B0DDF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8537828-887B-41E4-BAE4-D56B689E999B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13">
            <a:extLst>
              <a:ext uri="{FF2B5EF4-FFF2-40B4-BE49-F238E27FC236}">
                <a16:creationId xmlns:a16="http://schemas.microsoft.com/office/drawing/2014/main" id="{C30B13EC-FDE4-4948-916D-4C19A15AA25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DCB14C0-E2E4-43A3-BF4F-3245EC9D047E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3424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4A6DB18-4C6E-41E3-B11B-1FE933E84ABD}"/>
              </a:ext>
            </a:extLst>
          </p:cNvPr>
          <p:cNvSpPr/>
          <p:nvPr userDrawn="1"/>
        </p:nvSpPr>
        <p:spPr>
          <a:xfrm rot="19800000">
            <a:off x="-1368850" y="-967093"/>
            <a:ext cx="8283042" cy="3255962"/>
          </a:xfrm>
          <a:custGeom>
            <a:avLst/>
            <a:gdLst>
              <a:gd name="connsiteX0" fmla="*/ 8159309 w 8283042"/>
              <a:gd name="connsiteY0" fmla="*/ 3184525 h 3255962"/>
              <a:gd name="connsiteX1" fmla="*/ 8283042 w 8283042"/>
              <a:gd name="connsiteY1" fmla="*/ 3255962 h 3255962"/>
              <a:gd name="connsiteX2" fmla="*/ 0 w 8283042"/>
              <a:gd name="connsiteY2" fmla="*/ 3255962 h 3255962"/>
              <a:gd name="connsiteX3" fmla="*/ 41244 w 8283042"/>
              <a:gd name="connsiteY3" fmla="*/ 3184525 h 3255962"/>
              <a:gd name="connsiteX4" fmla="*/ 7284932 w 8283042"/>
              <a:gd name="connsiteY4" fmla="*/ 2679703 h 3255962"/>
              <a:gd name="connsiteX5" fmla="*/ 7408664 w 8283042"/>
              <a:gd name="connsiteY5" fmla="*/ 2751140 h 3255962"/>
              <a:gd name="connsiteX6" fmla="*/ 291459 w 8283042"/>
              <a:gd name="connsiteY6" fmla="*/ 2751140 h 3255962"/>
              <a:gd name="connsiteX7" fmla="*/ 332703 w 8283042"/>
              <a:gd name="connsiteY7" fmla="*/ 2679703 h 3255962"/>
              <a:gd name="connsiteX8" fmla="*/ 6121836 w 8283042"/>
              <a:gd name="connsiteY8" fmla="*/ 2008189 h 3255962"/>
              <a:gd name="connsiteX9" fmla="*/ 720402 w 8283042"/>
              <a:gd name="connsiteY9" fmla="*/ 2008189 h 3255962"/>
              <a:gd name="connsiteX10" fmla="*/ 1123681 w 8283042"/>
              <a:gd name="connsiteY10" fmla="*/ 1309689 h 3255962"/>
              <a:gd name="connsiteX11" fmla="*/ 4911998 w 8283042"/>
              <a:gd name="connsiteY11" fmla="*/ 1309689 h 3255962"/>
              <a:gd name="connsiteX12" fmla="*/ 4716772 w 8283042"/>
              <a:gd name="connsiteY12" fmla="*/ 1196975 h 3255962"/>
              <a:gd name="connsiteX13" fmla="*/ 1188756 w 8283042"/>
              <a:gd name="connsiteY13" fmla="*/ 1196976 h 3255962"/>
              <a:gd name="connsiteX14" fmla="*/ 1879830 w 8283042"/>
              <a:gd name="connsiteY14" fmla="*/ 0 h 3255962"/>
              <a:gd name="connsiteX15" fmla="*/ 2643550 w 8283042"/>
              <a:gd name="connsiteY15" fmla="*/ 0 h 3255962"/>
              <a:gd name="connsiteX16" fmla="*/ 6462789 w 8283042"/>
              <a:gd name="connsiteY16" fmla="*/ 2205038 h 3255962"/>
              <a:gd name="connsiteX17" fmla="*/ 6897231 w 8283042"/>
              <a:gd name="connsiteY17" fmla="*/ 2455864 h 3255962"/>
              <a:gd name="connsiteX18" fmla="*/ 461936 w 8283042"/>
              <a:gd name="connsiteY18" fmla="*/ 2455864 h 3255962"/>
              <a:gd name="connsiteX19" fmla="*/ 606750 w 8283042"/>
              <a:gd name="connsiteY19" fmla="*/ 2205039 h 32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283042" h="3255962">
                <a:moveTo>
                  <a:pt x="8159309" y="3184525"/>
                </a:moveTo>
                <a:lnTo>
                  <a:pt x="8283042" y="3255962"/>
                </a:lnTo>
                <a:lnTo>
                  <a:pt x="0" y="3255962"/>
                </a:lnTo>
                <a:lnTo>
                  <a:pt x="41244" y="3184525"/>
                </a:lnTo>
                <a:close/>
                <a:moveTo>
                  <a:pt x="7284932" y="2679703"/>
                </a:moveTo>
                <a:lnTo>
                  <a:pt x="7408664" y="2751140"/>
                </a:lnTo>
                <a:lnTo>
                  <a:pt x="291459" y="2751140"/>
                </a:lnTo>
                <a:lnTo>
                  <a:pt x="332703" y="2679703"/>
                </a:lnTo>
                <a:close/>
                <a:moveTo>
                  <a:pt x="6121836" y="2008189"/>
                </a:moveTo>
                <a:lnTo>
                  <a:pt x="720402" y="2008189"/>
                </a:lnTo>
                <a:lnTo>
                  <a:pt x="1123681" y="1309689"/>
                </a:lnTo>
                <a:lnTo>
                  <a:pt x="4911998" y="1309689"/>
                </a:lnTo>
                <a:close/>
                <a:moveTo>
                  <a:pt x="4716772" y="1196975"/>
                </a:moveTo>
                <a:lnTo>
                  <a:pt x="1188756" y="1196976"/>
                </a:lnTo>
                <a:lnTo>
                  <a:pt x="1879830" y="0"/>
                </a:lnTo>
                <a:lnTo>
                  <a:pt x="2643550" y="0"/>
                </a:lnTo>
                <a:close/>
                <a:moveTo>
                  <a:pt x="6462789" y="2205038"/>
                </a:moveTo>
                <a:lnTo>
                  <a:pt x="6897231" y="2455864"/>
                </a:lnTo>
                <a:lnTo>
                  <a:pt x="461936" y="2455864"/>
                </a:lnTo>
                <a:lnTo>
                  <a:pt x="606750" y="220503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24562" y="2409371"/>
            <a:ext cx="6354526" cy="3577863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lang="en-GB" sz="3200" b="1" spc="0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Quote</a:t>
            </a:r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1B3AF5-0AF9-445C-9B18-5CED755A048F}"/>
              </a:ext>
            </a:extLst>
          </p:cNvPr>
          <p:cNvSpPr/>
          <p:nvPr userDrawn="1"/>
        </p:nvSpPr>
        <p:spPr>
          <a:xfrm>
            <a:off x="424005" y="1400629"/>
            <a:ext cx="3698738" cy="36987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Picture Placeholder 21">
            <a:extLst>
              <a:ext uri="{FF2B5EF4-FFF2-40B4-BE49-F238E27FC236}">
                <a16:creationId xmlns:a16="http://schemas.microsoft.com/office/drawing/2014/main" id="{FF97C0E2-E15D-4EB9-9FF8-CB859892B95B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562502" y="1539126"/>
            <a:ext cx="3421745" cy="3421745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50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482934F-D15B-433B-8563-5A4037ECB28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411650" y="1923750"/>
            <a:ext cx="800100" cy="1505250"/>
          </a:xfrm>
          <a:prstGeom prst="rect">
            <a:avLst/>
          </a:prstGeom>
          <a:noFill/>
          <a:extLst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172800" indent="-180000" algn="l" defTabSz="684213" rtl="0" eaLnBrk="1" fontAlgn="base" hangingPunct="1">
              <a:lnSpc>
                <a:spcPts val="368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i="1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" indent="-91440" algn="ctr">
              <a:lnSpc>
                <a:spcPct val="105000"/>
              </a:lnSpc>
              <a:spcAft>
                <a:spcPts val="800"/>
              </a:spcAft>
            </a:pPr>
            <a:r>
              <a:rPr lang="en-US" sz="9600" b="1" i="0" dirty="0">
                <a:solidFill>
                  <a:schemeClr val="tx2"/>
                </a:solidFill>
              </a:rPr>
              <a:t>“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4F7B2FA-9CC6-4114-86A4-1AFC7AB8DC4E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CEB9D3-1AE0-4506-94BF-5A0560B20E83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id="{C22B8D4B-39B9-4EAD-AE41-4C1E961EAF8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EF5E30-7D94-4346-8B55-79B1AFC23045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0215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 Curv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E5F57C8-1811-4EED-A1DD-F65E022CFF71}"/>
              </a:ext>
            </a:extLst>
          </p:cNvPr>
          <p:cNvSpPr>
            <a:spLocks/>
          </p:cNvSpPr>
          <p:nvPr/>
        </p:nvSpPr>
        <p:spPr bwMode="auto">
          <a:xfrm rot="20994946">
            <a:off x="-308388" y="270107"/>
            <a:ext cx="12759629" cy="3500921"/>
          </a:xfrm>
          <a:custGeom>
            <a:avLst/>
            <a:gdLst>
              <a:gd name="connsiteX0" fmla="*/ 10516035 w 12759629"/>
              <a:gd name="connsiteY0" fmla="*/ 2541856 h 3500921"/>
              <a:gd name="connsiteX1" fmla="*/ 12070532 w 12759629"/>
              <a:gd name="connsiteY1" fmla="*/ 3047516 h 3500921"/>
              <a:gd name="connsiteX2" fmla="*/ 12340450 w 12759629"/>
              <a:gd name="connsiteY2" fmla="*/ 3189806 h 3500921"/>
              <a:gd name="connsiteX3" fmla="*/ 12320059 w 12759629"/>
              <a:gd name="connsiteY3" fmla="*/ 3304463 h 3500921"/>
              <a:gd name="connsiteX4" fmla="*/ 12187055 w 12759629"/>
              <a:gd name="connsiteY4" fmla="*/ 3237627 h 3500921"/>
              <a:gd name="connsiteX5" fmla="*/ 9703854 w 12759629"/>
              <a:gd name="connsiteY5" fmla="*/ 2636906 h 3500921"/>
              <a:gd name="connsiteX6" fmla="*/ 6410869 w 12759629"/>
              <a:gd name="connsiteY6" fmla="*/ 3114646 h 3500921"/>
              <a:gd name="connsiteX7" fmla="*/ 3103029 w 12759629"/>
              <a:gd name="connsiteY7" fmla="*/ 3500820 h 3500921"/>
              <a:gd name="connsiteX8" fmla="*/ 27535 w 12759629"/>
              <a:gd name="connsiteY8" fmla="*/ 2961569 h 3500921"/>
              <a:gd name="connsiteX9" fmla="*/ 0 w 12759629"/>
              <a:gd name="connsiteY9" fmla="*/ 2948829 h 3500921"/>
              <a:gd name="connsiteX10" fmla="*/ 6084 w 12759629"/>
              <a:gd name="connsiteY10" fmla="*/ 2914623 h 3500921"/>
              <a:gd name="connsiteX11" fmla="*/ 36566 w 12759629"/>
              <a:gd name="connsiteY11" fmla="*/ 2929330 h 3500921"/>
              <a:gd name="connsiteX12" fmla="*/ 3107981 w 12759629"/>
              <a:gd name="connsiteY12" fmla="*/ 3484895 h 3500921"/>
              <a:gd name="connsiteX13" fmla="*/ 6410869 w 12759629"/>
              <a:gd name="connsiteY13" fmla="*/ 3035023 h 3500921"/>
              <a:gd name="connsiteX14" fmla="*/ 9693950 w 12759629"/>
              <a:gd name="connsiteY14" fmla="*/ 2477659 h 3500921"/>
              <a:gd name="connsiteX15" fmla="*/ 10516035 w 12759629"/>
              <a:gd name="connsiteY15" fmla="*/ 2541856 h 3500921"/>
              <a:gd name="connsiteX16" fmla="*/ 10663864 w 12759629"/>
              <a:gd name="connsiteY16" fmla="*/ 1743885 h 3500921"/>
              <a:gd name="connsiteX17" fmla="*/ 12361031 w 12759629"/>
              <a:gd name="connsiteY17" fmla="*/ 2490300 h 3500921"/>
              <a:gd name="connsiteX18" fmla="*/ 12452364 w 12759629"/>
              <a:gd name="connsiteY18" fmla="*/ 2560519 h 3500921"/>
              <a:gd name="connsiteX19" fmla="*/ 12394470 w 12759629"/>
              <a:gd name="connsiteY19" fmla="*/ 2886055 h 3500921"/>
              <a:gd name="connsiteX20" fmla="*/ 12350704 w 12759629"/>
              <a:gd name="connsiteY20" fmla="*/ 2856440 h 3500921"/>
              <a:gd name="connsiteX21" fmla="*/ 9674113 w 12759629"/>
              <a:gd name="connsiteY21" fmla="*/ 2079999 h 3500921"/>
              <a:gd name="connsiteX22" fmla="*/ 6410950 w 12759629"/>
              <a:gd name="connsiteY22" fmla="*/ 2820279 h 3500921"/>
              <a:gd name="connsiteX23" fmla="*/ 3123029 w 12759629"/>
              <a:gd name="connsiteY23" fmla="*/ 3433200 h 3500921"/>
              <a:gd name="connsiteX24" fmla="*/ 64774 w 12759629"/>
              <a:gd name="connsiteY24" fmla="*/ 2832803 h 3500921"/>
              <a:gd name="connsiteX25" fmla="*/ 24504 w 12759629"/>
              <a:gd name="connsiteY25" fmla="*/ 2811044 h 3500921"/>
              <a:gd name="connsiteX26" fmla="*/ 47732 w 12759629"/>
              <a:gd name="connsiteY26" fmla="*/ 2680435 h 3500921"/>
              <a:gd name="connsiteX27" fmla="*/ 97636 w 12759629"/>
              <a:gd name="connsiteY27" fmla="*/ 2708386 h 3500921"/>
              <a:gd name="connsiteX28" fmla="*/ 3137884 w 12759629"/>
              <a:gd name="connsiteY28" fmla="*/ 3361559 h 3500921"/>
              <a:gd name="connsiteX29" fmla="*/ 6410950 w 12759629"/>
              <a:gd name="connsiteY29" fmla="*/ 2565559 h 3500921"/>
              <a:gd name="connsiteX30" fmla="*/ 9649354 w 12759629"/>
              <a:gd name="connsiteY30" fmla="*/ 1697920 h 3500921"/>
              <a:gd name="connsiteX31" fmla="*/ 10663864 w 12759629"/>
              <a:gd name="connsiteY31" fmla="*/ 1743885 h 3500921"/>
              <a:gd name="connsiteX32" fmla="*/ 10969792 w 12759629"/>
              <a:gd name="connsiteY32" fmla="*/ 889041 h 3500921"/>
              <a:gd name="connsiteX33" fmla="*/ 12565593 w 12759629"/>
              <a:gd name="connsiteY33" fmla="*/ 1623395 h 3500921"/>
              <a:gd name="connsiteX34" fmla="*/ 12612354 w 12759629"/>
              <a:gd name="connsiteY34" fmla="*/ 1660905 h 3500921"/>
              <a:gd name="connsiteX35" fmla="*/ 12489095 w 12759629"/>
              <a:gd name="connsiteY35" fmla="*/ 2353982 h 3500921"/>
              <a:gd name="connsiteX36" fmla="*/ 12488942 w 12759629"/>
              <a:gd name="connsiteY36" fmla="*/ 2353851 h 3500921"/>
              <a:gd name="connsiteX37" fmla="*/ 9633837 w 12759629"/>
              <a:gd name="connsiteY37" fmla="*/ 1455647 h 3500921"/>
              <a:gd name="connsiteX38" fmla="*/ 6410394 w 12759629"/>
              <a:gd name="connsiteY38" fmla="*/ 2398498 h 3500921"/>
              <a:gd name="connsiteX39" fmla="*/ 3147339 w 12759629"/>
              <a:gd name="connsiteY39" fmla="*/ 3281676 h 3500921"/>
              <a:gd name="connsiteX40" fmla="*/ 120302 w 12759629"/>
              <a:gd name="connsiteY40" fmla="*/ 2620525 h 3500921"/>
              <a:gd name="connsiteX41" fmla="*/ 64391 w 12759629"/>
              <a:gd name="connsiteY41" fmla="*/ 2586765 h 3500921"/>
              <a:gd name="connsiteX42" fmla="*/ 129014 w 12759629"/>
              <a:gd name="connsiteY42" fmla="*/ 2223396 h 3500921"/>
              <a:gd name="connsiteX43" fmla="*/ 207516 w 12759629"/>
              <a:gd name="connsiteY43" fmla="*/ 2271822 h 3500921"/>
              <a:gd name="connsiteX44" fmla="*/ 3196854 w 12759629"/>
              <a:gd name="connsiteY44" fmla="*/ 2875891 h 3500921"/>
              <a:gd name="connsiteX45" fmla="*/ 6410395 w 12759629"/>
              <a:gd name="connsiteY45" fmla="*/ 1805735 h 3500921"/>
              <a:gd name="connsiteX46" fmla="*/ 9579371 w 12759629"/>
              <a:gd name="connsiteY46" fmla="*/ 846970 h 3500921"/>
              <a:gd name="connsiteX47" fmla="*/ 10969792 w 12759629"/>
              <a:gd name="connsiteY47" fmla="*/ 889041 h 3500921"/>
              <a:gd name="connsiteX48" fmla="*/ 12695153 w 12759629"/>
              <a:gd name="connsiteY48" fmla="*/ 821327 h 3500921"/>
              <a:gd name="connsiteX49" fmla="*/ 12759629 w 12759629"/>
              <a:gd name="connsiteY49" fmla="*/ 832794 h 3500921"/>
              <a:gd name="connsiteX50" fmla="*/ 12754040 w 12759629"/>
              <a:gd name="connsiteY50" fmla="*/ 864218 h 3500921"/>
              <a:gd name="connsiteX51" fmla="*/ 9634801 w 12759629"/>
              <a:gd name="connsiteY51" fmla="*/ 277064 h 3500921"/>
              <a:gd name="connsiteX52" fmla="*/ 12174055 w 12759629"/>
              <a:gd name="connsiteY52" fmla="*/ 728654 h 3500921"/>
              <a:gd name="connsiteX53" fmla="*/ 12314087 w 12759629"/>
              <a:gd name="connsiteY53" fmla="*/ 809460 h 3500921"/>
              <a:gd name="connsiteX54" fmla="*/ 12513862 w 12759629"/>
              <a:gd name="connsiteY54" fmla="*/ 939924 h 3500921"/>
              <a:gd name="connsiteX55" fmla="*/ 12714277 w 12759629"/>
              <a:gd name="connsiteY55" fmla="*/ 1087803 h 3500921"/>
              <a:gd name="connsiteX56" fmla="*/ 12643623 w 12759629"/>
              <a:gd name="connsiteY56" fmla="*/ 1485082 h 3500921"/>
              <a:gd name="connsiteX57" fmla="*/ 12600454 w 12759629"/>
              <a:gd name="connsiteY57" fmla="*/ 1452040 h 3500921"/>
              <a:gd name="connsiteX58" fmla="*/ 9589210 w 12759629"/>
              <a:gd name="connsiteY58" fmla="*/ 735230 h 3500921"/>
              <a:gd name="connsiteX59" fmla="*/ 6425088 w 12759629"/>
              <a:gd name="connsiteY59" fmla="*/ 1694315 h 3500921"/>
              <a:gd name="connsiteX60" fmla="*/ 3221352 w 12759629"/>
              <a:gd name="connsiteY60" fmla="*/ 2804625 h 3500921"/>
              <a:gd name="connsiteX61" fmla="*/ 227896 w 12759629"/>
              <a:gd name="connsiteY61" fmla="*/ 2237254 h 3500921"/>
              <a:gd name="connsiteX62" fmla="*/ 136311 w 12759629"/>
              <a:gd name="connsiteY62" fmla="*/ 2182365 h 3500921"/>
              <a:gd name="connsiteX63" fmla="*/ 209053 w 12759629"/>
              <a:gd name="connsiteY63" fmla="*/ 1773343 h 3500921"/>
              <a:gd name="connsiteX64" fmla="*/ 316297 w 12759629"/>
              <a:gd name="connsiteY64" fmla="*/ 1834690 h 3500921"/>
              <a:gd name="connsiteX65" fmla="*/ 3216401 w 12759629"/>
              <a:gd name="connsiteY65" fmla="*/ 2350950 h 3500921"/>
              <a:gd name="connsiteX66" fmla="*/ 6425087 w 12759629"/>
              <a:gd name="connsiteY66" fmla="*/ 1240640 h 3500921"/>
              <a:gd name="connsiteX67" fmla="*/ 8321580 w 12759629"/>
              <a:gd name="connsiteY67" fmla="*/ 548189 h 3500921"/>
              <a:gd name="connsiteX68" fmla="*/ 9584258 w 12759629"/>
              <a:gd name="connsiteY68" fmla="*/ 281555 h 3500921"/>
              <a:gd name="connsiteX69" fmla="*/ 8076887 w 12759629"/>
              <a:gd name="connsiteY69" fmla="*/ 0 h 3500921"/>
              <a:gd name="connsiteX70" fmla="*/ 9077142 w 12759629"/>
              <a:gd name="connsiteY70" fmla="*/ 177888 h 3500921"/>
              <a:gd name="connsiteX71" fmla="*/ 8801496 w 12759629"/>
              <a:gd name="connsiteY71" fmla="*/ 241291 h 3500921"/>
              <a:gd name="connsiteX72" fmla="*/ 6485520 w 12759629"/>
              <a:gd name="connsiteY72" fmla="*/ 1101274 h 3500921"/>
              <a:gd name="connsiteX73" fmla="*/ 3365985 w 12759629"/>
              <a:gd name="connsiteY73" fmla="*/ 2267067 h 3500921"/>
              <a:gd name="connsiteX74" fmla="*/ 393929 w 12759629"/>
              <a:gd name="connsiteY74" fmla="*/ 1766952 h 3500921"/>
              <a:gd name="connsiteX75" fmla="*/ 227146 w 12759629"/>
              <a:gd name="connsiteY75" fmla="*/ 1671603 h 3500921"/>
              <a:gd name="connsiteX76" fmla="*/ 298125 w 12759629"/>
              <a:gd name="connsiteY76" fmla="*/ 1272495 h 3500921"/>
              <a:gd name="connsiteX77" fmla="*/ 466713 w 12759629"/>
              <a:gd name="connsiteY77" fmla="*/ 1365124 h 3500921"/>
              <a:gd name="connsiteX78" fmla="*/ 3346178 w 12759629"/>
              <a:gd name="connsiteY78" fmla="*/ 1817461 h 3500921"/>
              <a:gd name="connsiteX79" fmla="*/ 6470665 w 12759629"/>
              <a:gd name="connsiteY79" fmla="*/ 651668 h 3500921"/>
              <a:gd name="connsiteX80" fmla="*/ 7856352 w 12759629"/>
              <a:gd name="connsiteY80" fmla="*/ 73683 h 350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2759629" h="3500921">
                <a:moveTo>
                  <a:pt x="10516035" y="2541856"/>
                </a:moveTo>
                <a:cubicBezTo>
                  <a:pt x="11030903" y="2624900"/>
                  <a:pt x="11548218" y="2790173"/>
                  <a:pt x="12070532" y="3047516"/>
                </a:cubicBezTo>
                <a:lnTo>
                  <a:pt x="12340450" y="3189806"/>
                </a:lnTo>
                <a:lnTo>
                  <a:pt x="12320059" y="3304463"/>
                </a:lnTo>
                <a:lnTo>
                  <a:pt x="12187055" y="3237627"/>
                </a:lnTo>
                <a:cubicBezTo>
                  <a:pt x="11350964" y="2834721"/>
                  <a:pt x="10524624" y="2642878"/>
                  <a:pt x="9703854" y="2636906"/>
                </a:cubicBezTo>
                <a:cubicBezTo>
                  <a:pt x="8604542" y="2609038"/>
                  <a:pt x="7510181" y="2915588"/>
                  <a:pt x="6410869" y="3114646"/>
                </a:cubicBezTo>
                <a:cubicBezTo>
                  <a:pt x="5311558" y="3349536"/>
                  <a:pt x="4207293" y="3484895"/>
                  <a:pt x="3103029" y="3500820"/>
                </a:cubicBezTo>
                <a:cubicBezTo>
                  <a:pt x="2072424" y="3504552"/>
                  <a:pt x="1041819" y="3406811"/>
                  <a:pt x="27535" y="2961569"/>
                </a:cubicBezTo>
                <a:lnTo>
                  <a:pt x="0" y="2948829"/>
                </a:lnTo>
                <a:lnTo>
                  <a:pt x="6084" y="2914623"/>
                </a:lnTo>
                <a:lnTo>
                  <a:pt x="36566" y="2929330"/>
                </a:lnTo>
                <a:cubicBezTo>
                  <a:pt x="1046771" y="3391821"/>
                  <a:pt x="2077376" y="3496093"/>
                  <a:pt x="3107981" y="3484895"/>
                </a:cubicBezTo>
                <a:cubicBezTo>
                  <a:pt x="4212245" y="3461008"/>
                  <a:pt x="5311557" y="3305743"/>
                  <a:pt x="6410869" y="3035023"/>
                </a:cubicBezTo>
                <a:cubicBezTo>
                  <a:pt x="7510181" y="2808097"/>
                  <a:pt x="8599590" y="2469697"/>
                  <a:pt x="9693950" y="2477659"/>
                </a:cubicBezTo>
                <a:cubicBezTo>
                  <a:pt x="9967541" y="2476664"/>
                  <a:pt x="10241440" y="2497565"/>
                  <a:pt x="10516035" y="2541856"/>
                </a:cubicBezTo>
                <a:close/>
                <a:moveTo>
                  <a:pt x="10663864" y="1743885"/>
                </a:moveTo>
                <a:cubicBezTo>
                  <a:pt x="11223806" y="1839737"/>
                  <a:pt x="11787945" y="2065808"/>
                  <a:pt x="12361031" y="2490300"/>
                </a:cubicBezTo>
                <a:lnTo>
                  <a:pt x="12452364" y="2560519"/>
                </a:lnTo>
                <a:lnTo>
                  <a:pt x="12394470" y="2886055"/>
                </a:lnTo>
                <a:lnTo>
                  <a:pt x="12350704" y="2856440"/>
                </a:lnTo>
                <a:cubicBezTo>
                  <a:pt x="11444342" y="2270184"/>
                  <a:pt x="10559227" y="2047662"/>
                  <a:pt x="9674113" y="2079999"/>
                </a:cubicBezTo>
                <a:cubicBezTo>
                  <a:pt x="8584741" y="2107859"/>
                  <a:pt x="7505273" y="2521779"/>
                  <a:pt x="6410950" y="2820279"/>
                </a:cubicBezTo>
                <a:cubicBezTo>
                  <a:pt x="5321578" y="3162559"/>
                  <a:pt x="4222304" y="3385439"/>
                  <a:pt x="3123029" y="3433200"/>
                </a:cubicBezTo>
                <a:cubicBezTo>
                  <a:pt x="2092458" y="3466780"/>
                  <a:pt x="1066240" y="3346448"/>
                  <a:pt x="64774" y="2832803"/>
                </a:cubicBezTo>
                <a:lnTo>
                  <a:pt x="24504" y="2811044"/>
                </a:lnTo>
                <a:lnTo>
                  <a:pt x="47732" y="2680435"/>
                </a:lnTo>
                <a:lnTo>
                  <a:pt x="97636" y="2708386"/>
                </a:lnTo>
                <a:cubicBezTo>
                  <a:pt x="1090380" y="3240061"/>
                  <a:pt x="2111955" y="3424990"/>
                  <a:pt x="3137884" y="3361559"/>
                </a:cubicBezTo>
                <a:cubicBezTo>
                  <a:pt x="4232207" y="3297879"/>
                  <a:pt x="5326530" y="2951619"/>
                  <a:pt x="6410950" y="2565559"/>
                </a:cubicBezTo>
                <a:cubicBezTo>
                  <a:pt x="7495369" y="2191439"/>
                  <a:pt x="8569886" y="1777519"/>
                  <a:pt x="9649354" y="1697920"/>
                </a:cubicBezTo>
                <a:cubicBezTo>
                  <a:pt x="9986687" y="1675532"/>
                  <a:pt x="10324505" y="1685793"/>
                  <a:pt x="10663864" y="1743885"/>
                </a:cubicBezTo>
                <a:close/>
                <a:moveTo>
                  <a:pt x="10969792" y="889041"/>
                </a:moveTo>
                <a:cubicBezTo>
                  <a:pt x="11494753" y="992910"/>
                  <a:pt x="12025114" y="1215559"/>
                  <a:pt x="12565593" y="1623395"/>
                </a:cubicBezTo>
                <a:lnTo>
                  <a:pt x="12612354" y="1660905"/>
                </a:lnTo>
                <a:lnTo>
                  <a:pt x="12489095" y="2353982"/>
                </a:lnTo>
                <a:lnTo>
                  <a:pt x="12488942" y="2353851"/>
                </a:lnTo>
                <a:cubicBezTo>
                  <a:pt x="11517970" y="1566603"/>
                  <a:pt x="10574007" y="1375584"/>
                  <a:pt x="9633837" y="1455647"/>
                </a:cubicBezTo>
                <a:cubicBezTo>
                  <a:pt x="8559356" y="1547147"/>
                  <a:pt x="7489826" y="1988736"/>
                  <a:pt x="6410394" y="2398498"/>
                </a:cubicBezTo>
                <a:cubicBezTo>
                  <a:pt x="5330962" y="2812239"/>
                  <a:pt x="4236674" y="3198132"/>
                  <a:pt x="3147339" y="3281676"/>
                </a:cubicBezTo>
                <a:cubicBezTo>
                  <a:pt x="2126087" y="3367457"/>
                  <a:pt x="1104834" y="3187502"/>
                  <a:pt x="120302" y="2620525"/>
                </a:cubicBezTo>
                <a:lnTo>
                  <a:pt x="64391" y="2586765"/>
                </a:lnTo>
                <a:lnTo>
                  <a:pt x="129014" y="2223396"/>
                </a:lnTo>
                <a:lnTo>
                  <a:pt x="207516" y="2271822"/>
                </a:lnTo>
                <a:cubicBezTo>
                  <a:pt x="1182202" y="2845122"/>
                  <a:pt x="2189528" y="3021347"/>
                  <a:pt x="3196854" y="2875891"/>
                </a:cubicBezTo>
                <a:cubicBezTo>
                  <a:pt x="4271335" y="2732674"/>
                  <a:pt x="5345816" y="2227432"/>
                  <a:pt x="6410395" y="1805735"/>
                </a:cubicBezTo>
                <a:cubicBezTo>
                  <a:pt x="7474973" y="1348233"/>
                  <a:pt x="8524696" y="978253"/>
                  <a:pt x="9579371" y="846970"/>
                </a:cubicBezTo>
                <a:cubicBezTo>
                  <a:pt x="10040791" y="798236"/>
                  <a:pt x="10503160" y="796713"/>
                  <a:pt x="10969792" y="889041"/>
                </a:cubicBezTo>
                <a:close/>
                <a:moveTo>
                  <a:pt x="12695153" y="821327"/>
                </a:moveTo>
                <a:lnTo>
                  <a:pt x="12759629" y="832794"/>
                </a:lnTo>
                <a:lnTo>
                  <a:pt x="12754040" y="864218"/>
                </a:lnTo>
                <a:close/>
                <a:moveTo>
                  <a:pt x="9634801" y="277064"/>
                </a:moveTo>
                <a:lnTo>
                  <a:pt x="12174055" y="728654"/>
                </a:lnTo>
                <a:lnTo>
                  <a:pt x="12314087" y="809460"/>
                </a:lnTo>
                <a:cubicBezTo>
                  <a:pt x="12380513" y="850280"/>
                  <a:pt x="12447102" y="893724"/>
                  <a:pt x="12513862" y="939924"/>
                </a:cubicBezTo>
                <a:lnTo>
                  <a:pt x="12714277" y="1087803"/>
                </a:lnTo>
                <a:lnTo>
                  <a:pt x="12643623" y="1485082"/>
                </a:lnTo>
                <a:lnTo>
                  <a:pt x="12600454" y="1452040"/>
                </a:lnTo>
                <a:cubicBezTo>
                  <a:pt x="11566786" y="703751"/>
                  <a:pt x="10577998" y="623304"/>
                  <a:pt x="9589210" y="735230"/>
                </a:cubicBezTo>
                <a:cubicBezTo>
                  <a:pt x="8534502" y="874516"/>
                  <a:pt x="7484746" y="1232681"/>
                  <a:pt x="6425088" y="1694315"/>
                </a:cubicBezTo>
                <a:cubicBezTo>
                  <a:pt x="5365430" y="2120133"/>
                  <a:pt x="4295867" y="2649420"/>
                  <a:pt x="3221352" y="2804625"/>
                </a:cubicBezTo>
                <a:cubicBezTo>
                  <a:pt x="2218638" y="2965053"/>
                  <a:pt x="1207219" y="2796697"/>
                  <a:pt x="227896" y="2237254"/>
                </a:cubicBezTo>
                <a:lnTo>
                  <a:pt x="136311" y="2182365"/>
                </a:lnTo>
                <a:lnTo>
                  <a:pt x="209053" y="1773343"/>
                </a:lnTo>
                <a:lnTo>
                  <a:pt x="316297" y="1834690"/>
                </a:lnTo>
                <a:cubicBezTo>
                  <a:pt x="1266678" y="2353048"/>
                  <a:pt x="2241539" y="2507646"/>
                  <a:pt x="3216401" y="2350950"/>
                </a:cubicBezTo>
                <a:cubicBezTo>
                  <a:pt x="4290915" y="2195745"/>
                  <a:pt x="5365428" y="1666458"/>
                  <a:pt x="6425087" y="1240640"/>
                </a:cubicBezTo>
                <a:cubicBezTo>
                  <a:pt x="7058903" y="966047"/>
                  <a:pt x="7687765" y="723291"/>
                  <a:pt x="8321580" y="548189"/>
                </a:cubicBezTo>
                <a:cubicBezTo>
                  <a:pt x="8742473" y="428801"/>
                  <a:pt x="9163364" y="337269"/>
                  <a:pt x="9584258" y="281555"/>
                </a:cubicBezTo>
                <a:close/>
                <a:moveTo>
                  <a:pt x="8076887" y="0"/>
                </a:moveTo>
                <a:lnTo>
                  <a:pt x="9077142" y="177888"/>
                </a:lnTo>
                <a:lnTo>
                  <a:pt x="8801496" y="241291"/>
                </a:lnTo>
                <a:cubicBezTo>
                  <a:pt x="8029504" y="437310"/>
                  <a:pt x="7261690" y="740197"/>
                  <a:pt x="6485520" y="1101274"/>
                </a:cubicBezTo>
                <a:cubicBezTo>
                  <a:pt x="5455578" y="1546902"/>
                  <a:pt x="4420685" y="2091999"/>
                  <a:pt x="3365985" y="2267067"/>
                </a:cubicBezTo>
                <a:cubicBezTo>
                  <a:pt x="2377204" y="2449844"/>
                  <a:pt x="1379719" y="2303903"/>
                  <a:pt x="393929" y="1766952"/>
                </a:cubicBezTo>
                <a:lnTo>
                  <a:pt x="227146" y="1671603"/>
                </a:lnTo>
                <a:lnTo>
                  <a:pt x="298125" y="1272495"/>
                </a:lnTo>
                <a:lnTo>
                  <a:pt x="466713" y="1365124"/>
                </a:lnTo>
                <a:cubicBezTo>
                  <a:pt x="1420551" y="1863855"/>
                  <a:pt x="2389893" y="1992778"/>
                  <a:pt x="3346178" y="1817461"/>
                </a:cubicBezTo>
                <a:cubicBezTo>
                  <a:pt x="4400879" y="1642393"/>
                  <a:pt x="5440723" y="1097296"/>
                  <a:pt x="6470665" y="651668"/>
                </a:cubicBezTo>
                <a:cubicBezTo>
                  <a:pt x="6931168" y="433828"/>
                  <a:pt x="7394457" y="238369"/>
                  <a:pt x="7856352" y="73683"/>
                </a:cubicBezTo>
                <a:close/>
              </a:path>
            </a:pathLst>
          </a:custGeom>
          <a:gradFill flip="none" rotWithShape="1">
            <a:gsLst>
              <a:gs pos="23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776770" y="4752155"/>
            <a:ext cx="9680574" cy="1310968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lang="en-GB" sz="2400" b="0" i="1" spc="0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Quote</a:t>
            </a:r>
            <a:endParaRPr lang="en-GB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85BDC404-2F32-43B2-8FF8-F44E737B7739}"/>
              </a:ext>
            </a:extLst>
          </p:cNvPr>
          <p:cNvSpPr/>
          <p:nvPr userDrawn="1"/>
        </p:nvSpPr>
        <p:spPr>
          <a:xfrm>
            <a:off x="1" y="1"/>
            <a:ext cx="4716581" cy="4149353"/>
          </a:xfrm>
          <a:custGeom>
            <a:avLst/>
            <a:gdLst>
              <a:gd name="connsiteX0" fmla="*/ 0 w 4716581"/>
              <a:gd name="connsiteY0" fmla="*/ 0 h 4149353"/>
              <a:gd name="connsiteX1" fmla="*/ 4324798 w 4716581"/>
              <a:gd name="connsiteY1" fmla="*/ 0 h 4149353"/>
              <a:gd name="connsiteX2" fmla="*/ 4385617 w 4716581"/>
              <a:gd name="connsiteY2" fmla="*/ 100111 h 4149353"/>
              <a:gd name="connsiteX3" fmla="*/ 4716581 w 4716581"/>
              <a:gd name="connsiteY3" fmla="*/ 1407189 h 4149353"/>
              <a:gd name="connsiteX4" fmla="*/ 1974417 w 4716581"/>
              <a:gd name="connsiteY4" fmla="*/ 4149353 h 4149353"/>
              <a:gd name="connsiteX5" fmla="*/ 35414 w 4716581"/>
              <a:gd name="connsiteY5" fmla="*/ 3346192 h 4149353"/>
              <a:gd name="connsiteX6" fmla="*/ 0 w 4716581"/>
              <a:gd name="connsiteY6" fmla="*/ 3307226 h 414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6581" h="4149353">
                <a:moveTo>
                  <a:pt x="0" y="0"/>
                </a:moveTo>
                <a:lnTo>
                  <a:pt x="4324798" y="0"/>
                </a:lnTo>
                <a:lnTo>
                  <a:pt x="4385617" y="100111"/>
                </a:lnTo>
                <a:cubicBezTo>
                  <a:pt x="4596688" y="488657"/>
                  <a:pt x="4716581" y="933922"/>
                  <a:pt x="4716581" y="1407189"/>
                </a:cubicBezTo>
                <a:cubicBezTo>
                  <a:pt x="4716581" y="2921644"/>
                  <a:pt x="3488872" y="4149353"/>
                  <a:pt x="1974417" y="4149353"/>
                </a:cubicBezTo>
                <a:cubicBezTo>
                  <a:pt x="1217190" y="4149353"/>
                  <a:pt x="531649" y="3842426"/>
                  <a:pt x="35414" y="3346192"/>
                </a:cubicBezTo>
                <a:lnTo>
                  <a:pt x="0" y="33072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87D3D51C-EF1C-4FF2-AB62-ADC1DF32A287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1" y="0"/>
            <a:ext cx="4524507" cy="3957278"/>
          </a:xfrm>
          <a:custGeom>
            <a:avLst/>
            <a:gdLst>
              <a:gd name="connsiteX0" fmla="*/ 8414 w 4524507"/>
              <a:gd name="connsiteY0" fmla="*/ 0 h 3957278"/>
              <a:gd name="connsiteX1" fmla="*/ 4048912 w 4524507"/>
              <a:gd name="connsiteY1" fmla="*/ 0 h 3957278"/>
              <a:gd name="connsiteX2" fmla="*/ 4098256 w 4524507"/>
              <a:gd name="connsiteY2" fmla="*/ 65987 h 3957278"/>
              <a:gd name="connsiteX3" fmla="*/ 4524507 w 4524507"/>
              <a:gd name="connsiteY3" fmla="*/ 1461436 h 3957278"/>
              <a:gd name="connsiteX4" fmla="*/ 2028663 w 4524507"/>
              <a:gd name="connsiteY4" fmla="*/ 3957278 h 3957278"/>
              <a:gd name="connsiteX5" fmla="*/ 102748 w 4524507"/>
              <a:gd name="connsiteY5" fmla="*/ 3049023 h 3957278"/>
              <a:gd name="connsiteX6" fmla="*/ 0 w 4524507"/>
              <a:gd name="connsiteY6" fmla="*/ 2911620 h 3957278"/>
              <a:gd name="connsiteX7" fmla="*/ 0 w 4524507"/>
              <a:gd name="connsiteY7" fmla="*/ 11253 h 395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4507" h="3957278">
                <a:moveTo>
                  <a:pt x="8414" y="0"/>
                </a:moveTo>
                <a:lnTo>
                  <a:pt x="4048912" y="0"/>
                </a:lnTo>
                <a:lnTo>
                  <a:pt x="4098256" y="65987"/>
                </a:lnTo>
                <a:cubicBezTo>
                  <a:pt x="4367369" y="464326"/>
                  <a:pt x="4524507" y="944530"/>
                  <a:pt x="4524507" y="1461436"/>
                </a:cubicBezTo>
                <a:cubicBezTo>
                  <a:pt x="4524507" y="2839851"/>
                  <a:pt x="3407080" y="3957278"/>
                  <a:pt x="2028663" y="3957278"/>
                </a:cubicBezTo>
                <a:cubicBezTo>
                  <a:pt x="1253303" y="3957278"/>
                  <a:pt x="560523" y="3603717"/>
                  <a:pt x="102748" y="3049023"/>
                </a:cubicBezTo>
                <a:lnTo>
                  <a:pt x="0" y="2911620"/>
                </a:lnTo>
                <a:lnTo>
                  <a:pt x="0" y="11253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50000"/>
              </a:schemeClr>
            </a:bgClr>
          </a:pattFill>
        </p:spPr>
        <p:txBody>
          <a:bodyPr vert="horz" wrap="square" lIns="91440" tIns="457200" rIns="91440" bIns="45720" rtlCol="0" anchor="t" anchorCtr="1">
            <a:noAutofit/>
          </a:bodyPr>
          <a:lstStyle>
            <a:lvl1pPr>
              <a:defRPr lang="en-GB" sz="1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482934F-D15B-433B-8563-5A4037ECB28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76670" y="4475195"/>
            <a:ext cx="800100" cy="1505250"/>
          </a:xfrm>
          <a:prstGeom prst="rect">
            <a:avLst/>
          </a:prstGeom>
          <a:noFill/>
          <a:extLst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172800" indent="-180000" algn="l" defTabSz="684213" rtl="0" eaLnBrk="1" fontAlgn="base" hangingPunct="1">
              <a:lnSpc>
                <a:spcPts val="368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i="1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" indent="-91440" algn="ctr">
              <a:lnSpc>
                <a:spcPct val="105000"/>
              </a:lnSpc>
              <a:spcAft>
                <a:spcPts val="800"/>
              </a:spcAft>
            </a:pPr>
            <a:r>
              <a:rPr lang="en-US" sz="9600" b="1" i="0" dirty="0">
                <a:solidFill>
                  <a:schemeClr val="tx2"/>
                </a:solidFill>
              </a:rPr>
              <a:t>“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8AD67CF-75C0-4B27-B3F2-C99382A990DA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AD26E31-DFC7-4619-9B7C-D90ABC8CCB4A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13">
            <a:extLst>
              <a:ext uri="{FF2B5EF4-FFF2-40B4-BE49-F238E27FC236}">
                <a16:creationId xmlns:a16="http://schemas.microsoft.com/office/drawing/2014/main" id="{BBB6659B-6CE0-4853-BB6C-1DAC306ED28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C57D515-267D-428B-AD8D-9917FC8D1170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9022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A87BE54-14DC-472D-8337-75B1A8A35B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87D6B07-9595-4D7C-A1C7-EE4327E86C4F}"/>
              </a:ext>
            </a:extLst>
          </p:cNvPr>
          <p:cNvGrpSpPr/>
          <p:nvPr userDrawn="1"/>
        </p:nvGrpSpPr>
        <p:grpSpPr>
          <a:xfrm>
            <a:off x="0" y="1770061"/>
            <a:ext cx="12192000" cy="3255962"/>
            <a:chOff x="0" y="1770061"/>
            <a:chExt cx="12192000" cy="3255962"/>
          </a:xfrm>
          <a:solidFill>
            <a:schemeClr val="bg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EAC7A8-37E9-4B9E-B736-A22B168C80E4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2B49C9-D888-4DFD-821C-C8761C791457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7C6874-A790-4966-9E2B-1615E67A53D2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B2B5D3-CC1C-45E2-BB10-D1175A138A49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994648-15A7-4F74-9BE2-5A7A9FF67672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AAA86F4-5F6B-408E-BB3A-E89D057B1437}"/>
              </a:ext>
            </a:extLst>
          </p:cNvPr>
          <p:cNvSpPr/>
          <p:nvPr userDrawn="1"/>
        </p:nvSpPr>
        <p:spPr>
          <a:xfrm>
            <a:off x="2387600" y="1"/>
            <a:ext cx="7416800" cy="6858001"/>
          </a:xfrm>
          <a:custGeom>
            <a:avLst/>
            <a:gdLst>
              <a:gd name="connsiteX0" fmla="*/ 2297777 w 7416800"/>
              <a:gd name="connsiteY0" fmla="*/ 0 h 6858001"/>
              <a:gd name="connsiteX1" fmla="*/ 5119024 w 7416800"/>
              <a:gd name="connsiteY1" fmla="*/ 0 h 6858001"/>
              <a:gd name="connsiteX2" fmla="*/ 5151877 w 7416800"/>
              <a:gd name="connsiteY2" fmla="*/ 12024 h 6858001"/>
              <a:gd name="connsiteX3" fmla="*/ 7416800 w 7416800"/>
              <a:gd name="connsiteY3" fmla="*/ 3429000 h 6858001"/>
              <a:gd name="connsiteX4" fmla="*/ 5151877 w 7416800"/>
              <a:gd name="connsiteY4" fmla="*/ 6845976 h 6858001"/>
              <a:gd name="connsiteX5" fmla="*/ 5119021 w 7416800"/>
              <a:gd name="connsiteY5" fmla="*/ 6858001 h 6858001"/>
              <a:gd name="connsiteX6" fmla="*/ 2297779 w 7416800"/>
              <a:gd name="connsiteY6" fmla="*/ 6858001 h 6858001"/>
              <a:gd name="connsiteX7" fmla="*/ 2264924 w 7416800"/>
              <a:gd name="connsiteY7" fmla="*/ 6845976 h 6858001"/>
              <a:gd name="connsiteX8" fmla="*/ 0 w 7416800"/>
              <a:gd name="connsiteY8" fmla="*/ 3429000 h 6858001"/>
              <a:gd name="connsiteX9" fmla="*/ 2264924 w 7416800"/>
              <a:gd name="connsiteY9" fmla="*/ 120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0" h="6858001">
                <a:moveTo>
                  <a:pt x="2297777" y="0"/>
                </a:moveTo>
                <a:lnTo>
                  <a:pt x="5119024" y="0"/>
                </a:lnTo>
                <a:lnTo>
                  <a:pt x="5151877" y="12024"/>
                </a:lnTo>
                <a:cubicBezTo>
                  <a:pt x="6482877" y="574990"/>
                  <a:pt x="7416800" y="1892930"/>
                  <a:pt x="7416800" y="3429000"/>
                </a:cubicBezTo>
                <a:cubicBezTo>
                  <a:pt x="7416800" y="4965070"/>
                  <a:pt x="6482877" y="6283010"/>
                  <a:pt x="5151877" y="6845976"/>
                </a:cubicBezTo>
                <a:lnTo>
                  <a:pt x="5119021" y="6858001"/>
                </a:lnTo>
                <a:lnTo>
                  <a:pt x="2297779" y="6858001"/>
                </a:lnTo>
                <a:lnTo>
                  <a:pt x="2264924" y="6845976"/>
                </a:lnTo>
                <a:cubicBezTo>
                  <a:pt x="933923" y="6283010"/>
                  <a:pt x="0" y="4965070"/>
                  <a:pt x="0" y="3429000"/>
                </a:cubicBezTo>
                <a:cubicBezTo>
                  <a:pt x="0" y="1892930"/>
                  <a:pt x="933923" y="574990"/>
                  <a:pt x="2264924" y="12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4FE51EC-6EEE-4E9B-95E0-8B3BEC6560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67000" y="0"/>
            <a:ext cx="6858000" cy="6858000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EC2E97-8DAA-48A7-AC52-B4B5AD2C486E}"/>
              </a:ext>
            </a:extLst>
          </p:cNvPr>
          <p:cNvCxnSpPr/>
          <p:nvPr userDrawn="1"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5002804-57E2-4379-9103-073F4D46F0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7248" y="1124712"/>
            <a:ext cx="5943600" cy="2596896"/>
          </a:xfrm>
        </p:spPr>
        <p:txBody>
          <a:bodyPr vert="horz" lIns="91440" tIns="45720" rIns="91440" bIns="45720" rtlCol="0" anchor="b" anchorCtr="1">
            <a:noAutofit/>
          </a:bodyPr>
          <a:lstStyle>
            <a:lvl1pPr algn="ctr">
              <a:defRPr lang="en-GB" sz="5400" b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dirty="0"/>
              <a:t>THANK YOU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182412-18B8-4AC3-AA61-DAFA9BEAB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7266" y="44227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4BD3722-9C29-415A-B4F9-404DF7CA27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7266" y="48592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9AB0B4C-135C-4049-A378-55E85A240E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7266" y="52957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4C52246-1E1E-45D1-870F-11BEF23679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7266" y="5732272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Website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26A2B2-5127-40E8-8422-F1A7836E061C}"/>
              </a:ext>
            </a:extLst>
          </p:cNvPr>
          <p:cNvCxnSpPr/>
          <p:nvPr userDrawn="1"/>
        </p:nvCxnSpPr>
        <p:spPr>
          <a:xfrm>
            <a:off x="4516210" y="4422773"/>
            <a:ext cx="0" cy="15864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 descr="User" title="Icon - Presenter Name">
            <a:extLst>
              <a:ext uri="{FF2B5EF4-FFF2-40B4-BE49-F238E27FC236}">
                <a16:creationId xmlns:a16="http://schemas.microsoft.com/office/drawing/2014/main" id="{D8682255-0CCB-4829-A139-1448962118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92357" y="4451822"/>
            <a:ext cx="218900" cy="218900"/>
          </a:xfrm>
          <a:prstGeom prst="rect">
            <a:avLst/>
          </a:prstGeom>
        </p:spPr>
      </p:pic>
      <p:pic>
        <p:nvPicPr>
          <p:cNvPr id="24" name="Graphic 23" descr="Envelope" title="Icon Presenter Email">
            <a:extLst>
              <a:ext uri="{FF2B5EF4-FFF2-40B4-BE49-F238E27FC236}">
                <a16:creationId xmlns:a16="http://schemas.microsoft.com/office/drawing/2014/main" id="{C70B540F-9BDA-45EE-8344-27F1110D8E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192357" y="5324822"/>
            <a:ext cx="218900" cy="218900"/>
          </a:xfrm>
          <a:prstGeom prst="rect">
            <a:avLst/>
          </a:prstGeom>
        </p:spPr>
      </p:pic>
      <p:pic>
        <p:nvPicPr>
          <p:cNvPr id="25" name="Graphic 24" descr="Smart Phone" title="Icon - Presenter Phone Number">
            <a:extLst>
              <a:ext uri="{FF2B5EF4-FFF2-40B4-BE49-F238E27FC236}">
                <a16:creationId xmlns:a16="http://schemas.microsoft.com/office/drawing/2014/main" id="{F9F9D3D1-F5F6-4B04-BA68-9B89F0E1FD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192357" y="4888322"/>
            <a:ext cx="218900" cy="218900"/>
          </a:xfrm>
          <a:prstGeom prst="rect">
            <a:avLst/>
          </a:prstGeom>
        </p:spPr>
      </p:pic>
      <p:pic>
        <p:nvPicPr>
          <p:cNvPr id="26" name="Graphic 25" descr="Link">
            <a:extLst>
              <a:ext uri="{FF2B5EF4-FFF2-40B4-BE49-F238E27FC236}">
                <a16:creationId xmlns:a16="http://schemas.microsoft.com/office/drawing/2014/main" id="{0A350BC5-221A-4142-86A1-5B33F3184E8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179414" y="5748378"/>
            <a:ext cx="244786" cy="24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97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9CEEC-5FF4-4625-A654-3B9E050768DA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98E9-E918-499D-899D-8C76241AE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191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A87BE54-14DC-472D-8337-75B1A8A35B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87D6B07-9595-4D7C-A1C7-EE4327E86C4F}"/>
              </a:ext>
            </a:extLst>
          </p:cNvPr>
          <p:cNvGrpSpPr/>
          <p:nvPr userDrawn="1"/>
        </p:nvGrpSpPr>
        <p:grpSpPr>
          <a:xfrm>
            <a:off x="0" y="1770061"/>
            <a:ext cx="12192000" cy="3255962"/>
            <a:chOff x="0" y="1770061"/>
            <a:chExt cx="12192000" cy="3255962"/>
          </a:xfrm>
          <a:solidFill>
            <a:schemeClr val="bg2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EAC7A8-37E9-4B9E-B736-A22B168C80E4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2B49C9-D888-4DFD-821C-C8761C791457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7C6874-A790-4966-9E2B-1615E67A53D2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B2B5D3-CC1C-45E2-BB10-D1175A138A49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994648-15A7-4F74-9BE2-5A7A9FF67672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AAA86F4-5F6B-408E-BB3A-E89D057B1437}"/>
              </a:ext>
            </a:extLst>
          </p:cNvPr>
          <p:cNvSpPr/>
          <p:nvPr userDrawn="1"/>
        </p:nvSpPr>
        <p:spPr>
          <a:xfrm>
            <a:off x="2387600" y="1"/>
            <a:ext cx="7416800" cy="6858001"/>
          </a:xfrm>
          <a:custGeom>
            <a:avLst/>
            <a:gdLst>
              <a:gd name="connsiteX0" fmla="*/ 2297777 w 7416800"/>
              <a:gd name="connsiteY0" fmla="*/ 0 h 6858001"/>
              <a:gd name="connsiteX1" fmla="*/ 5119024 w 7416800"/>
              <a:gd name="connsiteY1" fmla="*/ 0 h 6858001"/>
              <a:gd name="connsiteX2" fmla="*/ 5151877 w 7416800"/>
              <a:gd name="connsiteY2" fmla="*/ 12024 h 6858001"/>
              <a:gd name="connsiteX3" fmla="*/ 7416800 w 7416800"/>
              <a:gd name="connsiteY3" fmla="*/ 3429000 h 6858001"/>
              <a:gd name="connsiteX4" fmla="*/ 5151877 w 7416800"/>
              <a:gd name="connsiteY4" fmla="*/ 6845976 h 6858001"/>
              <a:gd name="connsiteX5" fmla="*/ 5119021 w 7416800"/>
              <a:gd name="connsiteY5" fmla="*/ 6858001 h 6858001"/>
              <a:gd name="connsiteX6" fmla="*/ 2297779 w 7416800"/>
              <a:gd name="connsiteY6" fmla="*/ 6858001 h 6858001"/>
              <a:gd name="connsiteX7" fmla="*/ 2264924 w 7416800"/>
              <a:gd name="connsiteY7" fmla="*/ 6845976 h 6858001"/>
              <a:gd name="connsiteX8" fmla="*/ 0 w 7416800"/>
              <a:gd name="connsiteY8" fmla="*/ 3429000 h 6858001"/>
              <a:gd name="connsiteX9" fmla="*/ 2264924 w 7416800"/>
              <a:gd name="connsiteY9" fmla="*/ 120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0" h="6858001">
                <a:moveTo>
                  <a:pt x="2297777" y="0"/>
                </a:moveTo>
                <a:lnTo>
                  <a:pt x="5119024" y="0"/>
                </a:lnTo>
                <a:lnTo>
                  <a:pt x="5151877" y="12024"/>
                </a:lnTo>
                <a:cubicBezTo>
                  <a:pt x="6482877" y="574990"/>
                  <a:pt x="7416800" y="1892930"/>
                  <a:pt x="7416800" y="3429000"/>
                </a:cubicBezTo>
                <a:cubicBezTo>
                  <a:pt x="7416800" y="4965070"/>
                  <a:pt x="6482877" y="6283010"/>
                  <a:pt x="5151877" y="6845976"/>
                </a:cubicBezTo>
                <a:lnTo>
                  <a:pt x="5119021" y="6858001"/>
                </a:lnTo>
                <a:lnTo>
                  <a:pt x="2297779" y="6858001"/>
                </a:lnTo>
                <a:lnTo>
                  <a:pt x="2264924" y="6845976"/>
                </a:lnTo>
                <a:cubicBezTo>
                  <a:pt x="933923" y="6283010"/>
                  <a:pt x="0" y="4965070"/>
                  <a:pt x="0" y="3429000"/>
                </a:cubicBezTo>
                <a:cubicBezTo>
                  <a:pt x="0" y="1892930"/>
                  <a:pt x="933923" y="574990"/>
                  <a:pt x="2264924" y="12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4FE51EC-6EEE-4E9B-95E0-8B3BEC6560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67000" y="0"/>
            <a:ext cx="6858000" cy="6858000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EC2E97-8DAA-48A7-AC52-B4B5AD2C486E}"/>
              </a:ext>
            </a:extLst>
          </p:cNvPr>
          <p:cNvCxnSpPr/>
          <p:nvPr userDrawn="1"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5002804-57E2-4379-9103-073F4D46F0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7248" y="1124712"/>
            <a:ext cx="5943600" cy="2596896"/>
          </a:xfrm>
        </p:spPr>
        <p:txBody>
          <a:bodyPr vert="horz" lIns="91440" tIns="45720" rIns="91440" bIns="45720" rtlCol="0" anchor="b" anchorCtr="1">
            <a:noAutofit/>
          </a:bodyPr>
          <a:lstStyle>
            <a:lvl1pPr algn="ctr">
              <a:defRPr lang="en-GB" sz="5400" b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dirty="0"/>
              <a:t>THANK YOU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182412-18B8-4AC3-AA61-DAFA9BEAB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7266" y="44227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4BD3722-9C29-415A-B4F9-404DF7CA27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7266" y="48592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9AB0B4C-135C-4049-A378-55E85A240E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7266" y="52957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4C52246-1E1E-45D1-870F-11BEF23679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7266" y="5732272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Website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26A2B2-5127-40E8-8422-F1A7836E061C}"/>
              </a:ext>
            </a:extLst>
          </p:cNvPr>
          <p:cNvCxnSpPr/>
          <p:nvPr userDrawn="1"/>
        </p:nvCxnSpPr>
        <p:spPr>
          <a:xfrm>
            <a:off x="4516210" y="4422773"/>
            <a:ext cx="0" cy="15864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 descr="User" title="Icon - Presenter Name">
            <a:extLst>
              <a:ext uri="{FF2B5EF4-FFF2-40B4-BE49-F238E27FC236}">
                <a16:creationId xmlns:a16="http://schemas.microsoft.com/office/drawing/2014/main" id="{D8682255-0CCB-4829-A139-1448962118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92357" y="4451822"/>
            <a:ext cx="218900" cy="218900"/>
          </a:xfrm>
          <a:prstGeom prst="rect">
            <a:avLst/>
          </a:prstGeom>
        </p:spPr>
      </p:pic>
      <p:pic>
        <p:nvPicPr>
          <p:cNvPr id="24" name="Graphic 23" descr="Envelope" title="Icon Presenter Email">
            <a:extLst>
              <a:ext uri="{FF2B5EF4-FFF2-40B4-BE49-F238E27FC236}">
                <a16:creationId xmlns:a16="http://schemas.microsoft.com/office/drawing/2014/main" id="{C70B540F-9BDA-45EE-8344-27F1110D8E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192357" y="5324822"/>
            <a:ext cx="218900" cy="218900"/>
          </a:xfrm>
          <a:prstGeom prst="rect">
            <a:avLst/>
          </a:prstGeom>
        </p:spPr>
      </p:pic>
      <p:pic>
        <p:nvPicPr>
          <p:cNvPr id="25" name="Graphic 24" descr="Smart Phone" title="Icon - Presenter Phone Number">
            <a:extLst>
              <a:ext uri="{FF2B5EF4-FFF2-40B4-BE49-F238E27FC236}">
                <a16:creationId xmlns:a16="http://schemas.microsoft.com/office/drawing/2014/main" id="{F9F9D3D1-F5F6-4B04-BA68-9B89F0E1FD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192357" y="4888322"/>
            <a:ext cx="218900" cy="218900"/>
          </a:xfrm>
          <a:prstGeom prst="rect">
            <a:avLst/>
          </a:prstGeom>
        </p:spPr>
      </p:pic>
      <p:pic>
        <p:nvPicPr>
          <p:cNvPr id="26" name="Graphic 25" descr="Link">
            <a:extLst>
              <a:ext uri="{FF2B5EF4-FFF2-40B4-BE49-F238E27FC236}">
                <a16:creationId xmlns:a16="http://schemas.microsoft.com/office/drawing/2014/main" id="{0A350BC5-221A-4142-86A1-5B33F3184E8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179414" y="5748378"/>
            <a:ext cx="244786" cy="24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989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87D6B07-9595-4D7C-A1C7-EE4327E86C4F}"/>
              </a:ext>
            </a:extLst>
          </p:cNvPr>
          <p:cNvGrpSpPr/>
          <p:nvPr userDrawn="1"/>
        </p:nvGrpSpPr>
        <p:grpSpPr>
          <a:xfrm>
            <a:off x="0" y="1770061"/>
            <a:ext cx="12192000" cy="3255962"/>
            <a:chOff x="0" y="1770061"/>
            <a:chExt cx="12192000" cy="3255962"/>
          </a:xfrm>
          <a:solidFill>
            <a:schemeClr val="bg2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EAC7A8-37E9-4B9E-B736-A22B168C80E4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2B49C9-D888-4DFD-821C-C8761C791457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7C6874-A790-4966-9E2B-1615E67A53D2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B2B5D3-CC1C-45E2-BB10-D1175A138A49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994648-15A7-4F74-9BE2-5A7A9FF67672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8E98649-FB1E-484B-911E-90A1B1AE58F1}"/>
              </a:ext>
            </a:extLst>
          </p:cNvPr>
          <p:cNvSpPr/>
          <p:nvPr userDrawn="1"/>
        </p:nvSpPr>
        <p:spPr>
          <a:xfrm>
            <a:off x="2387600" y="1"/>
            <a:ext cx="7416800" cy="6858001"/>
          </a:xfrm>
          <a:custGeom>
            <a:avLst/>
            <a:gdLst>
              <a:gd name="connsiteX0" fmla="*/ 2297777 w 7416800"/>
              <a:gd name="connsiteY0" fmla="*/ 0 h 6858001"/>
              <a:gd name="connsiteX1" fmla="*/ 5119024 w 7416800"/>
              <a:gd name="connsiteY1" fmla="*/ 0 h 6858001"/>
              <a:gd name="connsiteX2" fmla="*/ 5151877 w 7416800"/>
              <a:gd name="connsiteY2" fmla="*/ 12024 h 6858001"/>
              <a:gd name="connsiteX3" fmla="*/ 7416800 w 7416800"/>
              <a:gd name="connsiteY3" fmla="*/ 3429000 h 6858001"/>
              <a:gd name="connsiteX4" fmla="*/ 5151877 w 7416800"/>
              <a:gd name="connsiteY4" fmla="*/ 6845976 h 6858001"/>
              <a:gd name="connsiteX5" fmla="*/ 5119021 w 7416800"/>
              <a:gd name="connsiteY5" fmla="*/ 6858001 h 6858001"/>
              <a:gd name="connsiteX6" fmla="*/ 2297779 w 7416800"/>
              <a:gd name="connsiteY6" fmla="*/ 6858001 h 6858001"/>
              <a:gd name="connsiteX7" fmla="*/ 2264924 w 7416800"/>
              <a:gd name="connsiteY7" fmla="*/ 6845976 h 6858001"/>
              <a:gd name="connsiteX8" fmla="*/ 0 w 7416800"/>
              <a:gd name="connsiteY8" fmla="*/ 3429000 h 6858001"/>
              <a:gd name="connsiteX9" fmla="*/ 2264924 w 7416800"/>
              <a:gd name="connsiteY9" fmla="*/ 120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0" h="6858001">
                <a:moveTo>
                  <a:pt x="2297777" y="0"/>
                </a:moveTo>
                <a:lnTo>
                  <a:pt x="5119024" y="0"/>
                </a:lnTo>
                <a:lnTo>
                  <a:pt x="5151877" y="12024"/>
                </a:lnTo>
                <a:cubicBezTo>
                  <a:pt x="6482877" y="574990"/>
                  <a:pt x="7416800" y="1892930"/>
                  <a:pt x="7416800" y="3429000"/>
                </a:cubicBezTo>
                <a:cubicBezTo>
                  <a:pt x="7416800" y="4965070"/>
                  <a:pt x="6482877" y="6283010"/>
                  <a:pt x="5151877" y="6845976"/>
                </a:cubicBezTo>
                <a:lnTo>
                  <a:pt x="5119021" y="6858001"/>
                </a:lnTo>
                <a:lnTo>
                  <a:pt x="2297779" y="6858001"/>
                </a:lnTo>
                <a:lnTo>
                  <a:pt x="2264924" y="6845976"/>
                </a:lnTo>
                <a:cubicBezTo>
                  <a:pt x="933923" y="6283010"/>
                  <a:pt x="0" y="4965070"/>
                  <a:pt x="0" y="3429000"/>
                </a:cubicBezTo>
                <a:cubicBezTo>
                  <a:pt x="0" y="1892930"/>
                  <a:pt x="933923" y="574990"/>
                  <a:pt x="2264924" y="12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371726A-1E0A-434B-A802-4FCC15A82D01}"/>
              </a:ext>
            </a:extLst>
          </p:cNvPr>
          <p:cNvSpPr/>
          <p:nvPr userDrawn="1"/>
        </p:nvSpPr>
        <p:spPr>
          <a:xfrm>
            <a:off x="2674071" y="21211"/>
            <a:ext cx="6843859" cy="6843859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EC2E97-8DAA-48A7-AC52-B4B5AD2C486E}"/>
              </a:ext>
            </a:extLst>
          </p:cNvPr>
          <p:cNvCxnSpPr/>
          <p:nvPr userDrawn="1"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5002804-57E2-4379-9103-073F4D46F0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7248" y="1124712"/>
            <a:ext cx="5943600" cy="2596896"/>
          </a:xfrm>
        </p:spPr>
        <p:txBody>
          <a:bodyPr vert="horz" lIns="91440" tIns="45720" rIns="91440" bIns="45720" rtlCol="0" anchor="b" anchorCtr="1">
            <a:noAutofit/>
          </a:bodyPr>
          <a:lstStyle>
            <a:lvl1pPr algn="ctr">
              <a:defRPr lang="en-GB" sz="5400" b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109CAD-EBE3-4421-954D-A76C885B27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84448" y="4315968"/>
            <a:ext cx="5029200" cy="886968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>
              <a:buNone/>
              <a:defRPr lang="en-GB" sz="1800" b="1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 algn="ctr"/>
            <a:r>
              <a:rPr lang="en-US" dirty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98251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AA00B8F-30F3-4771-B340-04E5180F24CB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822B4B-4ECC-46E0-98C4-8752755855BC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B596D7-82DB-44A2-9A85-2074FFBDDA1F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5469995F-A28F-40A2-AB9B-09ACC9FB0598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520" y="246253"/>
            <a:ext cx="8094972" cy="173887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FA4ECA-2E91-495E-BD1A-B2CAEE758E77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B4B03F13-A59A-4526-9D17-27A3B8C63BCD}"/>
              </a:ext>
            </a:extLst>
          </p:cNvPr>
          <p:cNvSpPr/>
          <p:nvPr userDrawn="1"/>
        </p:nvSpPr>
        <p:spPr>
          <a:xfrm>
            <a:off x="-1" y="-16064"/>
            <a:ext cx="3981692" cy="2505614"/>
          </a:xfrm>
          <a:custGeom>
            <a:avLst/>
            <a:gdLst>
              <a:gd name="connsiteX0" fmla="*/ 0 w 3981692"/>
              <a:gd name="connsiteY0" fmla="*/ 0 h 2505614"/>
              <a:gd name="connsiteX1" fmla="*/ 3978183 w 3981692"/>
              <a:gd name="connsiteY1" fmla="*/ 0 h 2505614"/>
              <a:gd name="connsiteX2" fmla="*/ 3981692 w 3981692"/>
              <a:gd name="connsiteY2" fmla="*/ 54609 h 2505614"/>
              <a:gd name="connsiteX3" fmla="*/ 862315 w 3981692"/>
              <a:gd name="connsiteY3" fmla="*/ 2505614 h 2505614"/>
              <a:gd name="connsiteX4" fmla="*/ 233652 w 3981692"/>
              <a:gd name="connsiteY4" fmla="*/ 2455818 h 2505614"/>
              <a:gd name="connsiteX5" fmla="*/ 0 w 3981692"/>
              <a:gd name="connsiteY5" fmla="*/ 2408613 h 2505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692" h="2505614">
                <a:moveTo>
                  <a:pt x="0" y="0"/>
                </a:moveTo>
                <a:lnTo>
                  <a:pt x="3978183" y="0"/>
                </a:lnTo>
                <a:lnTo>
                  <a:pt x="3981692" y="54609"/>
                </a:lnTo>
                <a:cubicBezTo>
                  <a:pt x="3981692" y="1408262"/>
                  <a:pt x="2585099" y="2505614"/>
                  <a:pt x="862315" y="2505614"/>
                </a:cubicBezTo>
                <a:cubicBezTo>
                  <a:pt x="646967" y="2505614"/>
                  <a:pt x="436716" y="2488468"/>
                  <a:pt x="233652" y="2455818"/>
                </a:cubicBezTo>
                <a:lnTo>
                  <a:pt x="0" y="24086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5A1E45B6-C7EC-4687-B8D8-10D1DBC47018}"/>
              </a:ext>
            </a:extLst>
          </p:cNvPr>
          <p:cNvSpPr/>
          <p:nvPr userDrawn="1"/>
        </p:nvSpPr>
        <p:spPr>
          <a:xfrm>
            <a:off x="0" y="-16063"/>
            <a:ext cx="3795148" cy="2242063"/>
          </a:xfrm>
          <a:custGeom>
            <a:avLst/>
            <a:gdLst>
              <a:gd name="connsiteX0" fmla="*/ 0 w 3795148"/>
              <a:gd name="connsiteY0" fmla="*/ 0 h 2242063"/>
              <a:gd name="connsiteX1" fmla="*/ 3795148 w 3795148"/>
              <a:gd name="connsiteY1" fmla="*/ 0 h 2242063"/>
              <a:gd name="connsiteX2" fmla="*/ 3793988 w 3795148"/>
              <a:gd name="connsiteY2" fmla="*/ 18343 h 2242063"/>
              <a:gd name="connsiteX3" fmla="*/ 708660 w 3795148"/>
              <a:gd name="connsiteY3" fmla="*/ 2242063 h 2242063"/>
              <a:gd name="connsiteX4" fmla="*/ 83632 w 3795148"/>
              <a:gd name="connsiteY4" fmla="*/ 2191740 h 2242063"/>
              <a:gd name="connsiteX5" fmla="*/ 0 w 3795148"/>
              <a:gd name="connsiteY5" fmla="*/ 2174565 h 224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95148" h="2242063">
                <a:moveTo>
                  <a:pt x="0" y="0"/>
                </a:moveTo>
                <a:lnTo>
                  <a:pt x="3795148" y="0"/>
                </a:lnTo>
                <a:lnTo>
                  <a:pt x="3793988" y="18343"/>
                </a:lnTo>
                <a:cubicBezTo>
                  <a:pt x="3635169" y="1267374"/>
                  <a:pt x="2314432" y="2242063"/>
                  <a:pt x="708660" y="2242063"/>
                </a:cubicBezTo>
                <a:cubicBezTo>
                  <a:pt x="494557" y="2242063"/>
                  <a:pt x="285522" y="2224735"/>
                  <a:pt x="83632" y="2191740"/>
                </a:cubicBezTo>
                <a:lnTo>
                  <a:pt x="0" y="2174565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E8536E4F-F1FA-484F-8F59-EAADF8904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46039"/>
            <a:ext cx="10782283" cy="383092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2084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AA00B8F-30F3-4771-B340-04E5180F24CB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822B4B-4ECC-46E0-98C4-8752755855BC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B596D7-82DB-44A2-9A85-2074FFBDDA1F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5469995F-A28F-40A2-AB9B-09ACC9FB0598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520" y="246253"/>
            <a:ext cx="8094972" cy="173887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FA4ECA-2E91-495E-BD1A-B2CAEE758E77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FC3C941-0608-44BE-A293-C20D8B8805D4}"/>
              </a:ext>
            </a:extLst>
          </p:cNvPr>
          <p:cNvSpPr/>
          <p:nvPr userDrawn="1"/>
        </p:nvSpPr>
        <p:spPr>
          <a:xfrm>
            <a:off x="0" y="-1"/>
            <a:ext cx="4587349" cy="2419039"/>
          </a:xfrm>
          <a:custGeom>
            <a:avLst/>
            <a:gdLst>
              <a:gd name="connsiteX0" fmla="*/ 0 w 4587349"/>
              <a:gd name="connsiteY0" fmla="*/ 0 h 2419039"/>
              <a:gd name="connsiteX1" fmla="*/ 4587349 w 4587349"/>
              <a:gd name="connsiteY1" fmla="*/ 0 h 2419039"/>
              <a:gd name="connsiteX2" fmla="*/ 4562933 w 4587349"/>
              <a:gd name="connsiteY2" fmla="*/ 72160 h 2419039"/>
              <a:gd name="connsiteX3" fmla="*/ 1203311 w 4587349"/>
              <a:gd name="connsiteY3" fmla="*/ 2419039 h 2419039"/>
              <a:gd name="connsiteX4" fmla="*/ 139724 w 4587349"/>
              <a:gd name="connsiteY4" fmla="*/ 2258240 h 2419039"/>
              <a:gd name="connsiteX5" fmla="*/ 0 w 4587349"/>
              <a:gd name="connsiteY5" fmla="*/ 2207100 h 241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7349" h="2419039">
                <a:moveTo>
                  <a:pt x="0" y="0"/>
                </a:moveTo>
                <a:lnTo>
                  <a:pt x="4587349" y="0"/>
                </a:lnTo>
                <a:lnTo>
                  <a:pt x="4562933" y="72160"/>
                </a:lnTo>
                <a:cubicBezTo>
                  <a:pt x="4061488" y="1441670"/>
                  <a:pt x="2746538" y="2419039"/>
                  <a:pt x="1203311" y="2419039"/>
                </a:cubicBezTo>
                <a:cubicBezTo>
                  <a:pt x="832937" y="2419039"/>
                  <a:pt x="475711" y="2362743"/>
                  <a:pt x="139724" y="2258240"/>
                </a:cubicBezTo>
                <a:lnTo>
                  <a:pt x="0" y="22071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7107B1B-15F6-4743-8E90-18A0DC2B964E}"/>
              </a:ext>
            </a:extLst>
          </p:cNvPr>
          <p:cNvSpPr/>
          <p:nvPr userDrawn="1"/>
        </p:nvSpPr>
        <p:spPr>
          <a:xfrm>
            <a:off x="0" y="1"/>
            <a:ext cx="4341402" cy="2228445"/>
          </a:xfrm>
          <a:custGeom>
            <a:avLst/>
            <a:gdLst>
              <a:gd name="connsiteX0" fmla="*/ 0 w 4341402"/>
              <a:gd name="connsiteY0" fmla="*/ 0 h 2228445"/>
              <a:gd name="connsiteX1" fmla="*/ 4341402 w 4341402"/>
              <a:gd name="connsiteY1" fmla="*/ 0 h 2228445"/>
              <a:gd name="connsiteX2" fmla="*/ 4293306 w 4341402"/>
              <a:gd name="connsiteY2" fmla="*/ 133775 h 2228445"/>
              <a:gd name="connsiteX3" fmla="*/ 1300374 w 4341402"/>
              <a:gd name="connsiteY3" fmla="*/ 2224065 h 2228445"/>
              <a:gd name="connsiteX4" fmla="*/ 1124323 w 4341402"/>
              <a:gd name="connsiteY4" fmla="*/ 2228445 h 2228445"/>
              <a:gd name="connsiteX5" fmla="*/ 1124242 w 4341402"/>
              <a:gd name="connsiteY5" fmla="*/ 2228445 h 2228445"/>
              <a:gd name="connsiteX6" fmla="*/ 948190 w 4341402"/>
              <a:gd name="connsiteY6" fmla="*/ 2224065 h 2228445"/>
              <a:gd name="connsiteX7" fmla="*/ 106705 w 4341402"/>
              <a:gd name="connsiteY7" fmla="*/ 2077045 h 2228445"/>
              <a:gd name="connsiteX8" fmla="*/ 0 w 4341402"/>
              <a:gd name="connsiteY8" fmla="*/ 2041514 h 222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1402" h="2228445">
                <a:moveTo>
                  <a:pt x="0" y="0"/>
                </a:moveTo>
                <a:lnTo>
                  <a:pt x="4341402" y="0"/>
                </a:lnTo>
                <a:lnTo>
                  <a:pt x="4293306" y="133775"/>
                </a:lnTo>
                <a:cubicBezTo>
                  <a:pt x="3804175" y="1311915"/>
                  <a:pt x="2656408" y="2156418"/>
                  <a:pt x="1300374" y="2224065"/>
                </a:cubicBezTo>
                <a:lnTo>
                  <a:pt x="1124323" y="2228445"/>
                </a:lnTo>
                <a:lnTo>
                  <a:pt x="1124242" y="2228445"/>
                </a:lnTo>
                <a:lnTo>
                  <a:pt x="948190" y="2224065"/>
                </a:lnTo>
                <a:cubicBezTo>
                  <a:pt x="656570" y="2209517"/>
                  <a:pt x="374582" y="2159041"/>
                  <a:pt x="106705" y="2077045"/>
                </a:cubicBezTo>
                <a:lnTo>
                  <a:pt x="0" y="2041514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CACE3D1-F863-4422-B475-730B2AEA71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7325"/>
            <a:ext cx="5181600" cy="37396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C6DDB857-67CE-4444-B436-F7A2F6E06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886" y="2404377"/>
            <a:ext cx="5181600" cy="37725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5847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AA00B8F-30F3-4771-B340-04E5180F24CB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822B4B-4ECC-46E0-98C4-8752755855BC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B596D7-82DB-44A2-9A85-2074FFBDDA1F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5469995F-A28F-40A2-AB9B-09ACC9FB0598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520" y="246253"/>
            <a:ext cx="8094972" cy="173887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FA4ECA-2E91-495E-BD1A-B2CAEE758E77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FC3C941-0608-44BE-A293-C20D8B8805D4}"/>
              </a:ext>
            </a:extLst>
          </p:cNvPr>
          <p:cNvSpPr/>
          <p:nvPr userDrawn="1"/>
        </p:nvSpPr>
        <p:spPr>
          <a:xfrm>
            <a:off x="0" y="-1"/>
            <a:ext cx="4587349" cy="2419039"/>
          </a:xfrm>
          <a:custGeom>
            <a:avLst/>
            <a:gdLst>
              <a:gd name="connsiteX0" fmla="*/ 0 w 4587349"/>
              <a:gd name="connsiteY0" fmla="*/ 0 h 2419039"/>
              <a:gd name="connsiteX1" fmla="*/ 4587349 w 4587349"/>
              <a:gd name="connsiteY1" fmla="*/ 0 h 2419039"/>
              <a:gd name="connsiteX2" fmla="*/ 4562933 w 4587349"/>
              <a:gd name="connsiteY2" fmla="*/ 72160 h 2419039"/>
              <a:gd name="connsiteX3" fmla="*/ 1203311 w 4587349"/>
              <a:gd name="connsiteY3" fmla="*/ 2419039 h 2419039"/>
              <a:gd name="connsiteX4" fmla="*/ 139724 w 4587349"/>
              <a:gd name="connsiteY4" fmla="*/ 2258240 h 2419039"/>
              <a:gd name="connsiteX5" fmla="*/ 0 w 4587349"/>
              <a:gd name="connsiteY5" fmla="*/ 2207100 h 241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7349" h="2419039">
                <a:moveTo>
                  <a:pt x="0" y="0"/>
                </a:moveTo>
                <a:lnTo>
                  <a:pt x="4587349" y="0"/>
                </a:lnTo>
                <a:lnTo>
                  <a:pt x="4562933" y="72160"/>
                </a:lnTo>
                <a:cubicBezTo>
                  <a:pt x="4061488" y="1441670"/>
                  <a:pt x="2746538" y="2419039"/>
                  <a:pt x="1203311" y="2419039"/>
                </a:cubicBezTo>
                <a:cubicBezTo>
                  <a:pt x="832937" y="2419039"/>
                  <a:pt x="475711" y="2362743"/>
                  <a:pt x="139724" y="2258240"/>
                </a:cubicBezTo>
                <a:lnTo>
                  <a:pt x="0" y="22071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7107B1B-15F6-4743-8E90-18A0DC2B964E}"/>
              </a:ext>
            </a:extLst>
          </p:cNvPr>
          <p:cNvSpPr/>
          <p:nvPr userDrawn="1"/>
        </p:nvSpPr>
        <p:spPr>
          <a:xfrm>
            <a:off x="0" y="1"/>
            <a:ext cx="4341402" cy="2228445"/>
          </a:xfrm>
          <a:custGeom>
            <a:avLst/>
            <a:gdLst>
              <a:gd name="connsiteX0" fmla="*/ 0 w 4341402"/>
              <a:gd name="connsiteY0" fmla="*/ 0 h 2228445"/>
              <a:gd name="connsiteX1" fmla="*/ 4341402 w 4341402"/>
              <a:gd name="connsiteY1" fmla="*/ 0 h 2228445"/>
              <a:gd name="connsiteX2" fmla="*/ 4293306 w 4341402"/>
              <a:gd name="connsiteY2" fmla="*/ 133775 h 2228445"/>
              <a:gd name="connsiteX3" fmla="*/ 1300374 w 4341402"/>
              <a:gd name="connsiteY3" fmla="*/ 2224065 h 2228445"/>
              <a:gd name="connsiteX4" fmla="*/ 1124323 w 4341402"/>
              <a:gd name="connsiteY4" fmla="*/ 2228445 h 2228445"/>
              <a:gd name="connsiteX5" fmla="*/ 1124242 w 4341402"/>
              <a:gd name="connsiteY5" fmla="*/ 2228445 h 2228445"/>
              <a:gd name="connsiteX6" fmla="*/ 948190 w 4341402"/>
              <a:gd name="connsiteY6" fmla="*/ 2224065 h 2228445"/>
              <a:gd name="connsiteX7" fmla="*/ 106705 w 4341402"/>
              <a:gd name="connsiteY7" fmla="*/ 2077045 h 2228445"/>
              <a:gd name="connsiteX8" fmla="*/ 0 w 4341402"/>
              <a:gd name="connsiteY8" fmla="*/ 2041514 h 222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1402" h="2228445">
                <a:moveTo>
                  <a:pt x="0" y="0"/>
                </a:moveTo>
                <a:lnTo>
                  <a:pt x="4341402" y="0"/>
                </a:lnTo>
                <a:lnTo>
                  <a:pt x="4293306" y="133775"/>
                </a:lnTo>
                <a:cubicBezTo>
                  <a:pt x="3804175" y="1311915"/>
                  <a:pt x="2656408" y="2156418"/>
                  <a:pt x="1300374" y="2224065"/>
                </a:cubicBezTo>
                <a:lnTo>
                  <a:pt x="1124323" y="2228445"/>
                </a:lnTo>
                <a:lnTo>
                  <a:pt x="1124242" y="2228445"/>
                </a:lnTo>
                <a:lnTo>
                  <a:pt x="948190" y="2224065"/>
                </a:lnTo>
                <a:cubicBezTo>
                  <a:pt x="656570" y="2209517"/>
                  <a:pt x="374582" y="2159041"/>
                  <a:pt x="106705" y="2077045"/>
                </a:cubicBezTo>
                <a:lnTo>
                  <a:pt x="0" y="2041514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F7D2858-2046-4CAD-A3EE-D0A4D0F2C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23331"/>
            <a:ext cx="5157787" cy="6266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5" name="Content Placeholder 3">
            <a:extLst>
              <a:ext uri="{FF2B5EF4-FFF2-40B4-BE49-F238E27FC236}">
                <a16:creationId xmlns:a16="http://schemas.microsoft.com/office/drawing/2014/main" id="{2A9DBBF8-4A18-4CB1-A8AC-30C9B5308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39199"/>
            <a:ext cx="5157787" cy="335046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D3E81B2D-A79D-4DC3-B7DF-1E1E0F58E4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7304" y="2123331"/>
            <a:ext cx="5183188" cy="6266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7" name="Content Placeholder 5">
            <a:extLst>
              <a:ext uri="{FF2B5EF4-FFF2-40B4-BE49-F238E27FC236}">
                <a16:creationId xmlns:a16="http://schemas.microsoft.com/office/drawing/2014/main" id="{8C0B65ED-88D9-4E01-AD11-24590E2C7E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7304" y="2839199"/>
            <a:ext cx="5183188" cy="335046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7739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53B37E2-51CB-4B16-865A-4404D1562370}"/>
              </a:ext>
            </a:extLst>
          </p:cNvPr>
          <p:cNvSpPr/>
          <p:nvPr/>
        </p:nvSpPr>
        <p:spPr>
          <a:xfrm>
            <a:off x="5323076" y="997893"/>
            <a:ext cx="6868924" cy="5860108"/>
          </a:xfrm>
          <a:custGeom>
            <a:avLst/>
            <a:gdLst>
              <a:gd name="connsiteX0" fmla="*/ 3874977 w 6868924"/>
              <a:gd name="connsiteY0" fmla="*/ 0 h 5860108"/>
              <a:gd name="connsiteX1" fmla="*/ 6865098 w 6868924"/>
              <a:gd name="connsiteY1" fmla="*/ 1410132 h 5860108"/>
              <a:gd name="connsiteX2" fmla="*/ 6868924 w 6868924"/>
              <a:gd name="connsiteY2" fmla="*/ 1415249 h 5860108"/>
              <a:gd name="connsiteX3" fmla="*/ 6868924 w 6868924"/>
              <a:gd name="connsiteY3" fmla="*/ 5860108 h 5860108"/>
              <a:gd name="connsiteX4" fmla="*/ 551579 w 6868924"/>
              <a:gd name="connsiteY4" fmla="*/ 5860108 h 5860108"/>
              <a:gd name="connsiteX5" fmla="*/ 467689 w 6868924"/>
              <a:gd name="connsiteY5" fmla="*/ 5722022 h 5860108"/>
              <a:gd name="connsiteX6" fmla="*/ 0 w 6868924"/>
              <a:gd name="connsiteY6" fmla="*/ 3874977 h 5860108"/>
              <a:gd name="connsiteX7" fmla="*/ 3874977 w 6868924"/>
              <a:gd name="connsiteY7" fmla="*/ 0 h 586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8924" h="5860108">
                <a:moveTo>
                  <a:pt x="3874977" y="0"/>
                </a:moveTo>
                <a:cubicBezTo>
                  <a:pt x="5078778" y="0"/>
                  <a:pt x="6154370" y="548929"/>
                  <a:pt x="6865098" y="1410132"/>
                </a:cubicBezTo>
                <a:lnTo>
                  <a:pt x="6868924" y="1415249"/>
                </a:lnTo>
                <a:lnTo>
                  <a:pt x="6868924" y="5860108"/>
                </a:lnTo>
                <a:lnTo>
                  <a:pt x="551579" y="5860108"/>
                </a:lnTo>
                <a:lnTo>
                  <a:pt x="467689" y="5722022"/>
                </a:lnTo>
                <a:cubicBezTo>
                  <a:pt x="169423" y="5172963"/>
                  <a:pt x="0" y="4543756"/>
                  <a:pt x="0" y="3874977"/>
                </a:cubicBezTo>
                <a:cubicBezTo>
                  <a:pt x="0" y="1734886"/>
                  <a:pt x="1734886" y="0"/>
                  <a:pt x="38749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9BB6343A-FD10-4841-94C8-487A8E7E71C7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5576326" y="1251144"/>
            <a:ext cx="6615674" cy="5625145"/>
          </a:xfrm>
          <a:custGeom>
            <a:avLst/>
            <a:gdLst>
              <a:gd name="connsiteX0" fmla="*/ 3621727 w 6615674"/>
              <a:gd name="connsiteY0" fmla="*/ 0 h 5625145"/>
              <a:gd name="connsiteX1" fmla="*/ 6416428 w 6615674"/>
              <a:gd name="connsiteY1" fmla="*/ 1317972 h 5625145"/>
              <a:gd name="connsiteX2" fmla="*/ 6615674 w 6615674"/>
              <a:gd name="connsiteY2" fmla="*/ 1584421 h 5625145"/>
              <a:gd name="connsiteX3" fmla="*/ 6615674 w 6615674"/>
              <a:gd name="connsiteY3" fmla="*/ 5625145 h 5625145"/>
              <a:gd name="connsiteX4" fmla="*/ 605458 w 6615674"/>
              <a:gd name="connsiteY4" fmla="*/ 5625145 h 5625145"/>
              <a:gd name="connsiteX5" fmla="*/ 437123 w 6615674"/>
              <a:gd name="connsiteY5" fmla="*/ 5348058 h 5625145"/>
              <a:gd name="connsiteX6" fmla="*/ 0 w 6615674"/>
              <a:gd name="connsiteY6" fmla="*/ 3621727 h 5625145"/>
              <a:gd name="connsiteX7" fmla="*/ 3621727 w 6615674"/>
              <a:gd name="connsiteY7" fmla="*/ 0 h 562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5674" h="5625145">
                <a:moveTo>
                  <a:pt x="3621727" y="0"/>
                </a:moveTo>
                <a:cubicBezTo>
                  <a:pt x="4746854" y="0"/>
                  <a:pt x="5752150" y="513054"/>
                  <a:pt x="6416428" y="1317972"/>
                </a:cubicBezTo>
                <a:lnTo>
                  <a:pt x="6615674" y="1584421"/>
                </a:lnTo>
                <a:lnTo>
                  <a:pt x="6615674" y="5625145"/>
                </a:lnTo>
                <a:lnTo>
                  <a:pt x="605458" y="5625145"/>
                </a:lnTo>
                <a:lnTo>
                  <a:pt x="437123" y="5348058"/>
                </a:lnTo>
                <a:cubicBezTo>
                  <a:pt x="158350" y="4834883"/>
                  <a:pt x="0" y="4246798"/>
                  <a:pt x="0" y="3621727"/>
                </a:cubicBezTo>
                <a:cubicBezTo>
                  <a:pt x="0" y="1621502"/>
                  <a:pt x="1621502" y="0"/>
                  <a:pt x="3621727" y="0"/>
                </a:cubicBez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274320" tIns="64008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9" y="504419"/>
            <a:ext cx="5144927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9F3BCA0-0088-459C-B430-8B531ECC56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080" y="2526124"/>
            <a:ext cx="3801966" cy="3653188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None/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81885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6ABD40F-74C4-48BF-BEBE-FD456D424166}"/>
              </a:ext>
            </a:extLst>
          </p:cNvPr>
          <p:cNvSpPr/>
          <p:nvPr userDrawn="1"/>
        </p:nvSpPr>
        <p:spPr>
          <a:xfrm>
            <a:off x="4846320" y="0"/>
            <a:ext cx="7345680" cy="6907322"/>
          </a:xfrm>
          <a:custGeom>
            <a:avLst/>
            <a:gdLst>
              <a:gd name="connsiteX0" fmla="*/ 3543489 w 7345680"/>
              <a:gd name="connsiteY0" fmla="*/ 0 h 6907322"/>
              <a:gd name="connsiteX1" fmla="*/ 5432871 w 7345680"/>
              <a:gd name="connsiteY1" fmla="*/ 0 h 6907322"/>
              <a:gd name="connsiteX2" fmla="*/ 5609846 w 7345680"/>
              <a:gd name="connsiteY2" fmla="*/ 40446 h 6907322"/>
              <a:gd name="connsiteX3" fmla="*/ 7343079 w 7345680"/>
              <a:gd name="connsiteY3" fmla="*/ 915371 h 6907322"/>
              <a:gd name="connsiteX4" fmla="*/ 7345680 w 7345680"/>
              <a:gd name="connsiteY4" fmla="*/ 917602 h 6907322"/>
              <a:gd name="connsiteX5" fmla="*/ 7345680 w 7345680"/>
              <a:gd name="connsiteY5" fmla="*/ 6907322 h 6907322"/>
              <a:gd name="connsiteX6" fmla="*/ 822371 w 7345680"/>
              <a:gd name="connsiteY6" fmla="*/ 6907322 h 6907322"/>
              <a:gd name="connsiteX7" fmla="*/ 766511 w 7345680"/>
              <a:gd name="connsiteY7" fmla="*/ 6829539 h 6907322"/>
              <a:gd name="connsiteX8" fmla="*/ 0 w 7345680"/>
              <a:gd name="connsiteY8" fmla="*/ 4344739 h 6907322"/>
              <a:gd name="connsiteX9" fmla="*/ 3366514 w 7345680"/>
              <a:gd name="connsiteY9" fmla="*/ 40446 h 690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45680" h="6907322">
                <a:moveTo>
                  <a:pt x="3543489" y="0"/>
                </a:moveTo>
                <a:lnTo>
                  <a:pt x="5432871" y="0"/>
                </a:lnTo>
                <a:lnTo>
                  <a:pt x="5609846" y="40446"/>
                </a:lnTo>
                <a:cubicBezTo>
                  <a:pt x="6255171" y="204854"/>
                  <a:pt x="6844336" y="507805"/>
                  <a:pt x="7343079" y="915371"/>
                </a:cubicBezTo>
                <a:lnTo>
                  <a:pt x="7345680" y="917602"/>
                </a:lnTo>
                <a:lnTo>
                  <a:pt x="7345680" y="6907322"/>
                </a:lnTo>
                <a:lnTo>
                  <a:pt x="822371" y="6907322"/>
                </a:lnTo>
                <a:lnTo>
                  <a:pt x="766511" y="6829539"/>
                </a:lnTo>
                <a:cubicBezTo>
                  <a:pt x="282576" y="6120238"/>
                  <a:pt x="0" y="5265165"/>
                  <a:pt x="0" y="4344739"/>
                </a:cubicBezTo>
                <a:cubicBezTo>
                  <a:pt x="0" y="2273781"/>
                  <a:pt x="1430540" y="533670"/>
                  <a:pt x="3366514" y="404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04419"/>
            <a:ext cx="4006532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98BAA80-2B02-4FB1-AE39-6D8426AB4FB7}"/>
              </a:ext>
            </a:extLst>
          </p:cNvPr>
          <p:cNvSpPr/>
          <p:nvPr userDrawn="1"/>
        </p:nvSpPr>
        <p:spPr>
          <a:xfrm>
            <a:off x="5323076" y="314025"/>
            <a:ext cx="6868924" cy="6593297"/>
          </a:xfrm>
          <a:custGeom>
            <a:avLst/>
            <a:gdLst>
              <a:gd name="connsiteX0" fmla="*/ 4079984 w 6868924"/>
              <a:gd name="connsiteY0" fmla="*/ 0 h 6593297"/>
              <a:gd name="connsiteX1" fmla="*/ 6675233 w 6868924"/>
              <a:gd name="connsiteY1" fmla="*/ 931670 h 6593297"/>
              <a:gd name="connsiteX2" fmla="*/ 6868924 w 6868924"/>
              <a:gd name="connsiteY2" fmla="*/ 1107709 h 6593297"/>
              <a:gd name="connsiteX3" fmla="*/ 6868924 w 6868924"/>
              <a:gd name="connsiteY3" fmla="*/ 6593297 h 6593297"/>
              <a:gd name="connsiteX4" fmla="*/ 867282 w 6868924"/>
              <a:gd name="connsiteY4" fmla="*/ 6593297 h 6593297"/>
              <a:gd name="connsiteX5" fmla="*/ 810549 w 6868924"/>
              <a:gd name="connsiteY5" fmla="*/ 6521104 h 6593297"/>
              <a:gd name="connsiteX6" fmla="*/ 0 w 6868924"/>
              <a:gd name="connsiteY6" fmla="*/ 4079984 h 6593297"/>
              <a:gd name="connsiteX7" fmla="*/ 4079984 w 6868924"/>
              <a:gd name="connsiteY7" fmla="*/ 0 h 659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8924" h="6593297">
                <a:moveTo>
                  <a:pt x="4079984" y="0"/>
                </a:moveTo>
                <a:cubicBezTo>
                  <a:pt x="5065808" y="0"/>
                  <a:pt x="5969971" y="349636"/>
                  <a:pt x="6675233" y="931670"/>
                </a:cubicBezTo>
                <a:lnTo>
                  <a:pt x="6868924" y="1107709"/>
                </a:lnTo>
                <a:lnTo>
                  <a:pt x="6868924" y="6593297"/>
                </a:lnTo>
                <a:lnTo>
                  <a:pt x="867282" y="6593297"/>
                </a:lnTo>
                <a:lnTo>
                  <a:pt x="810549" y="6521104"/>
                </a:lnTo>
                <a:cubicBezTo>
                  <a:pt x="301472" y="5840388"/>
                  <a:pt x="0" y="4995393"/>
                  <a:pt x="0" y="4079984"/>
                </a:cubicBezTo>
                <a:cubicBezTo>
                  <a:pt x="0" y="1826671"/>
                  <a:pt x="1826671" y="0"/>
                  <a:pt x="4079984" y="0"/>
                </a:cubicBez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274320" tIns="640080" rIns="91440" bIns="45720" rtlCol="0" anchor="t" anchorCtr="1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7859439-9F65-4FE4-AFB1-B03529453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592" y="1480710"/>
            <a:ext cx="5144928" cy="4698602"/>
          </a:xfrm>
        </p:spPr>
        <p:txBody>
          <a:bodyPr anchor="t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02002298-DFBB-481C-BB65-B2B03B0D8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67767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AA00B8F-30F3-4771-B340-04E5180F24CB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822B4B-4ECC-46E0-98C4-8752755855BC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B596D7-82DB-44A2-9A85-2074FFBDDA1F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5469995F-A28F-40A2-AB9B-09ACC9FB0598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FA4ECA-2E91-495E-BD1A-B2CAEE758E77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8103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A407924-3CC6-4C18-8D3F-BBB89E8DE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77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9CEEC-5FF4-4625-A654-3B9E050768DA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98E9-E918-499D-899D-8C76241AE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44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9CEEC-5FF4-4625-A654-3B9E050768DA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98E9-E918-499D-899D-8C76241AE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04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9CEEC-5FF4-4625-A654-3B9E050768DA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98E9-E918-499D-899D-8C76241AE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59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9CEEC-5FF4-4625-A654-3B9E050768DA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98E9-E918-499D-899D-8C76241AE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9CEEC-5FF4-4625-A654-3B9E050768DA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98E9-E918-499D-899D-8C76241AE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68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9CEEC-5FF4-4625-A654-3B9E050768DA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98E9-E918-499D-899D-8C76241AE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5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9CEEC-5FF4-4625-A654-3B9E050768DA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F98E9-E918-499D-899D-8C76241AE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6" r:id="rId13"/>
    <p:sldLayoutId id="214748368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5609FE-43FB-456B-BAF9-6FC670B87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500492"/>
            <a:ext cx="10980413" cy="14846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9D659-7B46-41C1-9CA1-5746C1F33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522197"/>
            <a:ext cx="10980413" cy="3654765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9A1F076-A89C-4CB0-B989-3D0025F57611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0C3D765-86AA-4427-A0B6-8B18C4317F1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id="{5F01409D-0479-49CD-B8ED-E73E5F96A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16A1F9-49AB-4FE6-BBD0-DD68FF6EB753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007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vescience.com/42937-photo-tuberculosis-bacteria.html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tb/publications/global_report/e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hyperlink" Target="https://www.unaids.org/sites/default/files/media_asset/tb-and-hiv_en.pd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doi.org/10.1093/cid/ciz256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8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hyperlink" Target="https://www-ncbi-nlm-nih-gov.proxy1.library.jhu.edu/pubmed/25877963" TargetMode="External"/><Relationship Id="rId4" Type="http://schemas.openxmlformats.org/officeDocument/2006/relationships/image" Target="../media/image5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3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hyperlink" Target="https://www.ncbi.nlm.nih.gov/pubmed/30084943" TargetMode="External"/><Relationship Id="rId4" Type="http://schemas.openxmlformats.org/officeDocument/2006/relationships/hyperlink" Target="https://www.ncbi.nlm.nih.gov/pubmed/?term=Cerrone%20M%5BAuthor%5D&amp;cauthor=true&amp;cauthor_uid=30084943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Red umbrella">
            <a:extLst>
              <a:ext uri="{FF2B5EF4-FFF2-40B4-BE49-F238E27FC236}">
                <a16:creationId xmlns:a16="http://schemas.microsoft.com/office/drawing/2014/main" id="{30FFF511-4CAB-A64C-A5DD-3E2A8035478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A1BF7DBB-67AA-4599-B44E-07D280BDFA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2037" y="1130142"/>
            <a:ext cx="6542963" cy="2596896"/>
          </a:xfrm>
        </p:spPr>
        <p:txBody>
          <a:bodyPr/>
          <a:lstStyle/>
          <a:p>
            <a:r>
              <a:rPr lang="en-GB" dirty="0" smtClean="0">
                <a:latin typeface="Century Gothic" panose="020B0502020202020204" pitchFamily="34" charset="0"/>
              </a:rPr>
              <a:t>Antiretroviral Therapy &amp; Tuberculosis</a:t>
            </a:r>
            <a:endParaRPr lang="en-GB" b="0" dirty="0">
              <a:latin typeface="Century Gothic" panose="020B0502020202020204" pitchFamily="34" charset="0"/>
            </a:endParaRPr>
          </a:p>
        </p:txBody>
      </p:sp>
      <p:cxnSp>
        <p:nvCxnSpPr>
          <p:cNvPr id="17" name="Straight Connector 16" descr="divider line">
            <a:extLst>
              <a:ext uri="{FF2B5EF4-FFF2-40B4-BE49-F238E27FC236}">
                <a16:creationId xmlns:a16="http://schemas.microsoft.com/office/drawing/2014/main" id="{BA62D616-C355-46BC-B4B6-8254E2BE6EE7}"/>
              </a:ext>
            </a:extLst>
          </p:cNvPr>
          <p:cNvCxnSpPr/>
          <p:nvPr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13">
            <a:extLst>
              <a:ext uri="{FF2B5EF4-FFF2-40B4-BE49-F238E27FC236}">
                <a16:creationId xmlns:a16="http://schemas.microsoft.com/office/drawing/2014/main" id="{F5E856BA-8A49-437A-AC08-57B28491C5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entury Gothic" panose="020B0502020202020204" pitchFamily="34" charset="0"/>
              </a:rPr>
              <a:t>Ethel D. Weld, MD, Ph.D</a:t>
            </a:r>
          </a:p>
          <a:p>
            <a:r>
              <a:rPr lang="en-GB" dirty="0" smtClean="0">
                <a:latin typeface="Century Gothic" panose="020B0502020202020204" pitchFamily="34" charset="0"/>
              </a:rPr>
              <a:t>eweld@jhmi.edu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7ECF636-D45E-4307-9E3A-89A2B59602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1140" y="5648259"/>
            <a:ext cx="2915816" cy="552972"/>
          </a:xfrm>
        </p:spPr>
        <p:txBody>
          <a:bodyPr/>
          <a:lstStyle/>
          <a:p>
            <a:pPr algn="ctr"/>
            <a:r>
              <a:rPr lang="en-GB" dirty="0" smtClean="0">
                <a:latin typeface="Century Gothic" panose="020B0502020202020204" pitchFamily="34" charset="0"/>
              </a:rPr>
              <a:t>July 21, 2019</a:t>
            </a:r>
          </a:p>
          <a:p>
            <a:pPr algn="ctr"/>
            <a:r>
              <a:rPr lang="en-GB" dirty="0" smtClean="0">
                <a:latin typeface="Century Gothic" panose="020B0502020202020204" pitchFamily="34" charset="0"/>
              </a:rPr>
              <a:t>IAS Mexico City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954" y="5722651"/>
            <a:ext cx="1007335" cy="895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06" y="5747791"/>
            <a:ext cx="815340" cy="78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6607" y="6234151"/>
            <a:ext cx="838785" cy="412403"/>
          </a:xfrm>
          <a:prstGeom prst="rect">
            <a:avLst/>
          </a:prstGeom>
        </p:spPr>
      </p:pic>
      <p:pic>
        <p:nvPicPr>
          <p:cNvPr id="11" name="Picture 10" descr="TB Cent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120129" y="5722651"/>
            <a:ext cx="777786" cy="8078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87670" y="145506"/>
            <a:ext cx="1663156" cy="15134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99825" y="1782500"/>
            <a:ext cx="2210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https://</a:t>
            </a:r>
            <a:r>
              <a:rPr lang="en-US" sz="1200" dirty="0" smtClean="0"/>
              <a:t>kashpersky.com/human-immunodeficiency-virus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6236" y="1782500"/>
            <a:ext cx="2003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hlinkClick r:id="rId8"/>
              </a:rPr>
              <a:t>https://www.livescience.com/42937-photo-tuberculosis-bacteria.html</a:t>
            </a:r>
            <a:endParaRPr lang="en-US" sz="1200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994" y="145506"/>
            <a:ext cx="1653336" cy="149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4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939" y="348796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IAS Amsterdam, 2018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941"/>
          <a:stretch/>
        </p:blipFill>
        <p:spPr>
          <a:xfrm>
            <a:off x="1271245" y="1674359"/>
            <a:ext cx="5047911" cy="48458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70272" y="2383971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entury Gothic" panose="020B0502020202020204" pitchFamily="34" charset="0"/>
              </a:rPr>
              <a:t>“tell your government a life is worth at least the price of a $3.50 LAM test”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14309" y="6113417"/>
            <a:ext cx="416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Photograph courtesy of R. Chaisson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44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Further Laboratory Data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44828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4/11 </a:t>
            </a:r>
            <a:r>
              <a:rPr lang="en-US" b="1" dirty="0" smtClean="0"/>
              <a:t>urinary LF-LAM: positive</a:t>
            </a:r>
          </a:p>
          <a:p>
            <a:r>
              <a:rPr lang="en-US" dirty="0" smtClean="0"/>
              <a:t>4/11 </a:t>
            </a:r>
            <a:r>
              <a:rPr lang="en-US" dirty="0"/>
              <a:t>bronchial wash: </a:t>
            </a:r>
            <a:r>
              <a:rPr lang="en-US" b="1" dirty="0"/>
              <a:t>AFB smear </a:t>
            </a:r>
            <a:r>
              <a:rPr lang="en-US" b="1" dirty="0" smtClean="0"/>
              <a:t>positive</a:t>
            </a:r>
            <a:r>
              <a:rPr lang="en-US" dirty="0" smtClean="0"/>
              <a:t>; culture: </a:t>
            </a:r>
            <a:r>
              <a:rPr lang="en-US" b="1" dirty="0"/>
              <a:t>+</a:t>
            </a:r>
            <a:r>
              <a:rPr lang="en-US" b="1" dirty="0" err="1"/>
              <a:t>MTb</a:t>
            </a:r>
            <a:r>
              <a:rPr lang="en-US" b="1" dirty="0"/>
              <a:t>. </a:t>
            </a:r>
            <a:endParaRPr lang="en-US" b="1" dirty="0" smtClean="0"/>
          </a:p>
          <a:p>
            <a:r>
              <a:rPr lang="en-US" dirty="0" smtClean="0"/>
              <a:t>4/18 </a:t>
            </a:r>
            <a:r>
              <a:rPr lang="en-US" dirty="0"/>
              <a:t>sputum: </a:t>
            </a:r>
            <a:r>
              <a:rPr lang="en-US" b="1" dirty="0" smtClean="0"/>
              <a:t>AFB smear </a:t>
            </a:r>
            <a:r>
              <a:rPr lang="en-US" b="1" dirty="0"/>
              <a:t>+, </a:t>
            </a:r>
            <a:r>
              <a:rPr lang="en-US" dirty="0" smtClean="0"/>
              <a:t>AFB culture </a:t>
            </a:r>
            <a:r>
              <a:rPr lang="en-US" b="1" dirty="0"/>
              <a:t>positive </a:t>
            </a:r>
            <a:r>
              <a:rPr lang="en-US" b="1" dirty="0" smtClean="0"/>
              <a:t>MTB, Gene </a:t>
            </a:r>
            <a:r>
              <a:rPr lang="en-US" b="1" dirty="0" err="1" smtClean="0"/>
              <a:t>Xpert</a:t>
            </a:r>
            <a:r>
              <a:rPr lang="en-US" b="1" dirty="0" smtClean="0"/>
              <a:t>: rifampin-sensitive </a:t>
            </a:r>
            <a:r>
              <a:rPr lang="en-US" b="1" dirty="0" err="1" smtClean="0"/>
              <a:t>Mtb</a:t>
            </a:r>
            <a:r>
              <a:rPr lang="en-US" b="1" dirty="0" smtClean="0"/>
              <a:t> (no </a:t>
            </a:r>
            <a:r>
              <a:rPr lang="en-US" b="1" dirty="0" err="1" smtClean="0"/>
              <a:t>rpoB</a:t>
            </a:r>
            <a:r>
              <a:rPr lang="en-US" b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67688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268" y="550332"/>
            <a:ext cx="11099799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Question 2</a:t>
            </a:r>
            <a:r>
              <a:rPr lang="en-US" sz="3200" dirty="0" smtClean="0">
                <a:latin typeface="Century Gothic" panose="020B0502020202020204" pitchFamily="34" charset="0"/>
              </a:rPr>
              <a:t>: How should you time the HIV drugs and the TB drugs?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857766"/>
              </p:ext>
            </p:extLst>
          </p:nvPr>
        </p:nvGraphicFramePr>
        <p:xfrm>
          <a:off x="567268" y="2089829"/>
          <a:ext cx="10725951" cy="3213373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498479">
                  <a:extLst>
                    <a:ext uri="{9D8B030D-6E8A-4147-A177-3AD203B41FA5}">
                      <a16:colId xmlns:a16="http://schemas.microsoft.com/office/drawing/2014/main" val="530510789"/>
                    </a:ext>
                  </a:extLst>
                </a:gridCol>
                <a:gridCol w="9227472">
                  <a:extLst>
                    <a:ext uri="{9D8B030D-6E8A-4147-A177-3AD203B41FA5}">
                      <a16:colId xmlns:a16="http://schemas.microsoft.com/office/drawing/2014/main" val="4166680073"/>
                    </a:ext>
                  </a:extLst>
                </a:gridCol>
              </a:tblGrid>
              <a:tr h="577999">
                <a:tc>
                  <a:txBody>
                    <a:bodyPr/>
                    <a:lstStyle/>
                    <a:p>
                      <a:endParaRPr lang="en-US" sz="2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entury Gothic" panose="020B0502020202020204" pitchFamily="34" charset="0"/>
                        </a:rPr>
                        <a:t>Options</a:t>
                      </a:r>
                      <a:endParaRPr lang="en-US" sz="2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382539"/>
                  </a:ext>
                </a:extLst>
              </a:tr>
              <a:tr h="33487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  <a:endParaRPr lang="en-US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Start both 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724147"/>
                  </a:ext>
                </a:extLst>
              </a:tr>
              <a:tr h="33487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  <a:endParaRPr lang="en-US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Start TB drugs now, HIV drugs within 2 weeks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577875"/>
                  </a:ext>
                </a:extLst>
              </a:tr>
              <a:tr h="33487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  <a:endParaRPr lang="en-US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Start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TB drugs now, HIV drugs after 6 months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404818"/>
                  </a:ext>
                </a:extLst>
              </a:tr>
              <a:tr h="54044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D.</a:t>
                      </a:r>
                      <a:endParaRPr lang="en-US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Start HIV drugs now, TB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drugs in 2 weeks</a:t>
                      </a:r>
                      <a:endParaRPr lang="en-US" sz="28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183520"/>
                  </a:ext>
                </a:extLst>
              </a:tr>
              <a:tr h="54044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E.</a:t>
                      </a:r>
                      <a:endParaRPr lang="en-US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Start HIV drugs now, TB drugs in 6 weeks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65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52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410634"/>
            <a:ext cx="10684932" cy="11430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Timing of Initiation of ART for Patients with TB and HIV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496888" y="6488668"/>
            <a:ext cx="5446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Abdool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Karim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 S </a:t>
            </a:r>
            <a:r>
              <a:rPr lang="en-US" i="1" dirty="0">
                <a:solidFill>
                  <a:srgbClr val="000000"/>
                </a:solidFill>
                <a:latin typeface="Century Gothic" panose="020B0502020202020204" pitchFamily="34" charset="0"/>
              </a:rPr>
              <a:t>et al. 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(2010) NEJM 362: </a:t>
            </a:r>
            <a:r>
              <a:rPr 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697</a:t>
            </a:r>
            <a:endParaRPr lang="en-US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81" y="1553634"/>
            <a:ext cx="6468096" cy="49387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591" y="1678765"/>
            <a:ext cx="428486" cy="437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01504" y="1072761"/>
            <a:ext cx="40682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“In patients </a:t>
            </a:r>
            <a:r>
              <a:rPr lang="en-US" sz="2400" dirty="0">
                <a:latin typeface="Century Gothic" panose="020B0502020202020204" pitchFamily="34" charset="0"/>
              </a:rPr>
              <a:t>with CD4+ T-cell counts of less than 50 per cubic millimeter, </a:t>
            </a:r>
            <a:r>
              <a:rPr lang="en-US" sz="2400" b="1" dirty="0">
                <a:latin typeface="Century Gothic" panose="020B0502020202020204" pitchFamily="34" charset="0"/>
              </a:rPr>
              <a:t>earlier ART was associated with a rate of AIDS or death that was about two thirds lower </a:t>
            </a:r>
            <a:r>
              <a:rPr lang="en-US" sz="2400" dirty="0">
                <a:latin typeface="Century Gothic" panose="020B0502020202020204" pitchFamily="34" charset="0"/>
              </a:rPr>
              <a:t>than the rate with later </a:t>
            </a:r>
            <a:r>
              <a:rPr lang="en-US" sz="2400" dirty="0" smtClean="0">
                <a:latin typeface="Century Gothic" panose="020B0502020202020204" pitchFamily="34" charset="0"/>
              </a:rPr>
              <a:t>ART”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23077" y="5011340"/>
            <a:ext cx="5003075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WHO guidelines </a:t>
            </a:r>
            <a:r>
              <a:rPr lang="en-US" dirty="0" smtClean="0"/>
              <a:t>recommend </a:t>
            </a:r>
            <a:r>
              <a:rPr lang="en-US" dirty="0"/>
              <a:t>waiting 2–8 weeks after the initiation of anti‐TB therapy to initiate ART, in patients who are not yet receiving ART, &amp;</a:t>
            </a:r>
            <a:r>
              <a:rPr lang="en-US" b="1" dirty="0" smtClean="0"/>
              <a:t> </a:t>
            </a:r>
            <a:r>
              <a:rPr lang="en-US" b="1" dirty="0"/>
              <a:t>ART initiation within 2 weeks for patients whose CD4</a:t>
            </a:r>
            <a:r>
              <a:rPr lang="en-US" b="1" baseline="30000" dirty="0"/>
              <a:t>+</a:t>
            </a:r>
            <a:r>
              <a:rPr lang="en-US" b="1" dirty="0"/>
              <a:t> cell count is &lt;50 </a:t>
            </a:r>
            <a:r>
              <a:rPr lang="en-US" b="1" dirty="0" smtClean="0"/>
              <a:t>cells/mm</a:t>
            </a:r>
            <a:r>
              <a:rPr lang="en-US" b="1" baseline="30000" dirty="0" smtClean="0"/>
              <a:t>3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1333" y="3851141"/>
            <a:ext cx="934819" cy="97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9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268" y="550332"/>
            <a:ext cx="11099799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Question 2</a:t>
            </a:r>
            <a:r>
              <a:rPr lang="en-US" sz="3200" dirty="0" smtClean="0">
                <a:latin typeface="Century Gothic" panose="020B0502020202020204" pitchFamily="34" charset="0"/>
              </a:rPr>
              <a:t>: How should you time the HIV drugs and the TB drugs?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562556"/>
              </p:ext>
            </p:extLst>
          </p:nvPr>
        </p:nvGraphicFramePr>
        <p:xfrm>
          <a:off x="567268" y="2089829"/>
          <a:ext cx="10725951" cy="3213373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498479">
                  <a:extLst>
                    <a:ext uri="{9D8B030D-6E8A-4147-A177-3AD203B41FA5}">
                      <a16:colId xmlns:a16="http://schemas.microsoft.com/office/drawing/2014/main" val="530510789"/>
                    </a:ext>
                  </a:extLst>
                </a:gridCol>
                <a:gridCol w="9227472">
                  <a:extLst>
                    <a:ext uri="{9D8B030D-6E8A-4147-A177-3AD203B41FA5}">
                      <a16:colId xmlns:a16="http://schemas.microsoft.com/office/drawing/2014/main" val="4166680073"/>
                    </a:ext>
                  </a:extLst>
                </a:gridCol>
              </a:tblGrid>
              <a:tr h="577999">
                <a:tc>
                  <a:txBody>
                    <a:bodyPr/>
                    <a:lstStyle/>
                    <a:p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entury Gothic" panose="020B0502020202020204" pitchFamily="34" charset="0"/>
                        </a:rPr>
                        <a:t>Options</a:t>
                      </a:r>
                      <a:endParaRPr lang="en-US" sz="2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382539"/>
                  </a:ext>
                </a:extLst>
              </a:tr>
              <a:tr h="33487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  <a:endParaRPr lang="en-US" sz="2800" dirty="0">
                        <a:solidFill>
                          <a:schemeClr val="bg1">
                            <a:lumMod val="8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entury Gothic" panose="020B0502020202020204" pitchFamily="34" charset="0"/>
                        </a:rPr>
                        <a:t>Start both 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724147"/>
                  </a:ext>
                </a:extLst>
              </a:tr>
              <a:tr h="33487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  <a:endParaRPr lang="en-US" sz="2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Start TB drugs now, HIV drugs within 2 weeks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577875"/>
                  </a:ext>
                </a:extLst>
              </a:tr>
              <a:tr h="33487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  <a:endParaRPr lang="en-US" sz="2800" dirty="0">
                        <a:solidFill>
                          <a:schemeClr val="bg1">
                            <a:lumMod val="8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entury Gothic" panose="020B0502020202020204" pitchFamily="34" charset="0"/>
                        </a:rPr>
                        <a:t>Start</a:t>
                      </a:r>
                      <a:r>
                        <a:rPr lang="en-US" sz="28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entury Gothic" panose="020B0502020202020204" pitchFamily="34" charset="0"/>
                        </a:rPr>
                        <a:t> TB drugs now, HIV drugs after 6 months</a:t>
                      </a:r>
                      <a:endParaRPr lang="en-US" sz="2800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404818"/>
                  </a:ext>
                </a:extLst>
              </a:tr>
              <a:tr h="54044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entury Gothic" panose="020B0502020202020204" pitchFamily="34" charset="0"/>
                        </a:rPr>
                        <a:t>D.</a:t>
                      </a:r>
                      <a:endParaRPr lang="en-US" sz="2800" dirty="0">
                        <a:solidFill>
                          <a:schemeClr val="bg1">
                            <a:lumMod val="8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entury Gothic" panose="020B0502020202020204" pitchFamily="34" charset="0"/>
                        </a:rPr>
                        <a:t>Start HIV drugs now, TB</a:t>
                      </a:r>
                      <a:r>
                        <a:rPr lang="en-US" sz="28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entury Gothic" panose="020B0502020202020204" pitchFamily="34" charset="0"/>
                        </a:rPr>
                        <a:t> drugs in 2 weeks</a:t>
                      </a:r>
                      <a:endParaRPr lang="en-US" sz="2800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183520"/>
                  </a:ext>
                </a:extLst>
              </a:tr>
              <a:tr h="54044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entury Gothic" panose="020B0502020202020204" pitchFamily="34" charset="0"/>
                        </a:rPr>
                        <a:t>E.</a:t>
                      </a:r>
                      <a:endParaRPr lang="en-US" sz="2800" dirty="0">
                        <a:solidFill>
                          <a:schemeClr val="bg1">
                            <a:lumMod val="8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entury Gothic" panose="020B0502020202020204" pitchFamily="34" charset="0"/>
                        </a:rPr>
                        <a:t>Start HIV drugs now, TB drugs in 6 weeks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65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067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268" y="550332"/>
            <a:ext cx="11099799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Question 3: </a:t>
            </a:r>
            <a:r>
              <a:rPr lang="en-US" sz="3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What is the best treatment option of those listed?</a:t>
            </a:r>
            <a:endParaRPr lang="en-US" sz="3200" dirty="0">
              <a:solidFill>
                <a:srgbClr val="0000F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7241883"/>
              </p:ext>
            </p:extLst>
          </p:nvPr>
        </p:nvGraphicFramePr>
        <p:xfrm>
          <a:off x="667189" y="1693332"/>
          <a:ext cx="10899956" cy="483070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854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4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0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2929">
                <a:tc>
                  <a:txBody>
                    <a:bodyPr/>
                    <a:lstStyle/>
                    <a:p>
                      <a:endParaRPr lang="en-US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entury Gothic" panose="020B0502020202020204" pitchFamily="34" charset="0"/>
                        </a:rPr>
                        <a:t>TB treatment</a:t>
                      </a:r>
                      <a:r>
                        <a:rPr lang="en-US" sz="24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r>
                        <a:rPr lang="en-US" sz="2400" baseline="0" dirty="0" smtClean="0"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US" sz="2400" baseline="0" dirty="0" err="1" smtClean="0">
                          <a:latin typeface="Century Gothic" panose="020B0502020202020204" pitchFamily="34" charset="0"/>
                        </a:rPr>
                        <a:t>rifamycin</a:t>
                      </a:r>
                      <a:r>
                        <a:rPr lang="en-US" sz="2400" baseline="0" dirty="0" smtClean="0">
                          <a:latin typeface="Century Gothic" panose="020B0502020202020204" pitchFamily="34" charset="0"/>
                        </a:rPr>
                        <a:t> plus HZE)</a:t>
                      </a:r>
                      <a:endParaRPr lang="en-US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entury Gothic" panose="020B0502020202020204" pitchFamily="34" charset="0"/>
                        </a:rPr>
                        <a:t>HIV treatment</a:t>
                      </a:r>
                    </a:p>
                    <a:p>
                      <a:r>
                        <a:rPr lang="en-US" sz="2400" dirty="0" smtClean="0">
                          <a:latin typeface="Century Gothic" panose="020B0502020202020204" pitchFamily="34" charset="0"/>
                        </a:rPr>
                        <a:t>(plus 2 NRTI)</a:t>
                      </a:r>
                      <a:endParaRPr lang="en-US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43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entury Gothic" panose="020B0502020202020204" pitchFamily="34" charset="0"/>
                        </a:rPr>
                        <a:t>A.</a:t>
                      </a:r>
                      <a:endParaRPr lang="en-US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entury Gothic" panose="020B0502020202020204" pitchFamily="34" charset="0"/>
                        </a:rPr>
                        <a:t>Rifampin 600 mg daily (standard dose)</a:t>
                      </a:r>
                      <a:endParaRPr lang="en-US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entury Gothic" panose="020B0502020202020204" pitchFamily="34" charset="0"/>
                        </a:rPr>
                        <a:t>Efavirenz</a:t>
                      </a:r>
                      <a:endParaRPr lang="en-US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36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entury Gothic" panose="020B0502020202020204" pitchFamily="34" charset="0"/>
                        </a:rPr>
                        <a:t>B.</a:t>
                      </a:r>
                      <a:endParaRPr lang="en-US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entury Gothic" panose="020B0502020202020204" pitchFamily="34" charset="0"/>
                        </a:rPr>
                        <a:t>Rifampin</a:t>
                      </a:r>
                      <a:r>
                        <a:rPr lang="en-US" sz="2400" baseline="0" dirty="0" smtClean="0">
                          <a:latin typeface="Century Gothic" panose="020B0502020202020204" pitchFamily="34" charset="0"/>
                        </a:rPr>
                        <a:t> standard dose</a:t>
                      </a:r>
                      <a:endParaRPr lang="en-US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entury Gothic" panose="020B0502020202020204" pitchFamily="34" charset="0"/>
                        </a:rPr>
                        <a:t>Darunavir</a:t>
                      </a:r>
                      <a:r>
                        <a:rPr lang="en-US" sz="2400" dirty="0" smtClean="0">
                          <a:latin typeface="Century Gothic" panose="020B0502020202020204" pitchFamily="34" charset="0"/>
                        </a:rPr>
                        <a:t>/ritonavir</a:t>
                      </a:r>
                      <a:r>
                        <a:rPr lang="en-US" sz="2400" baseline="0" dirty="0" smtClean="0">
                          <a:latin typeface="Century Gothic" panose="020B0502020202020204" pitchFamily="34" charset="0"/>
                        </a:rPr>
                        <a:t> 1600/200 daily</a:t>
                      </a:r>
                      <a:endParaRPr lang="en-US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587837"/>
                  </a:ext>
                </a:extLst>
              </a:tr>
              <a:tr h="48236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entury Gothic" panose="020B0502020202020204" pitchFamily="34" charset="0"/>
                        </a:rPr>
                        <a:t>C.</a:t>
                      </a:r>
                      <a:endParaRPr lang="en-US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entury Gothic" panose="020B0502020202020204" pitchFamily="34" charset="0"/>
                        </a:rPr>
                        <a:t>Rifabutin</a:t>
                      </a:r>
                      <a:r>
                        <a:rPr lang="en-US" sz="2400" dirty="0" smtClean="0">
                          <a:latin typeface="Century Gothic" panose="020B0502020202020204" pitchFamily="34" charset="0"/>
                        </a:rPr>
                        <a:t> 150 mg thrice</a:t>
                      </a:r>
                      <a:r>
                        <a:rPr lang="en-US" sz="2400" baseline="0" dirty="0" smtClean="0">
                          <a:latin typeface="Century Gothic" panose="020B0502020202020204" pitchFamily="34" charset="0"/>
                        </a:rPr>
                        <a:t> weekly</a:t>
                      </a:r>
                      <a:endParaRPr lang="en-US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Century Gothic" panose="020B0502020202020204" pitchFamily="34" charset="0"/>
                        </a:rPr>
                        <a:t>Lopinavir</a:t>
                      </a:r>
                      <a:r>
                        <a:rPr lang="en-US" sz="2400" dirty="0" smtClean="0">
                          <a:latin typeface="Century Gothic" panose="020B0502020202020204" pitchFamily="34" charset="0"/>
                        </a:rPr>
                        <a:t>/ritonavir standard</a:t>
                      </a:r>
                      <a:r>
                        <a:rPr lang="en-US" sz="2400" baseline="0" dirty="0" smtClean="0">
                          <a:latin typeface="Century Gothic" panose="020B0502020202020204" pitchFamily="34" charset="0"/>
                        </a:rPr>
                        <a:t> dose</a:t>
                      </a:r>
                      <a:endParaRPr lang="en-US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43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entury Gothic" panose="020B0502020202020204" pitchFamily="34" charset="0"/>
                        </a:rPr>
                        <a:t>D.</a:t>
                      </a:r>
                      <a:endParaRPr lang="en-US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entury Gothic" panose="020B0502020202020204" pitchFamily="34" charset="0"/>
                        </a:rPr>
                        <a:t>Rifampin standard</a:t>
                      </a:r>
                      <a:r>
                        <a:rPr lang="en-US" sz="2400" baseline="0" dirty="0" smtClean="0">
                          <a:latin typeface="Century Gothic" panose="020B0502020202020204" pitchFamily="34" charset="0"/>
                        </a:rPr>
                        <a:t> dose</a:t>
                      </a:r>
                      <a:endParaRPr lang="en-US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Century Gothic" panose="020B0502020202020204" pitchFamily="34" charset="0"/>
                        </a:rPr>
                        <a:t>Raltegravir</a:t>
                      </a:r>
                      <a:r>
                        <a:rPr lang="en-US" sz="2400" baseline="0" dirty="0" smtClean="0">
                          <a:latin typeface="Century Gothic" panose="020B0502020202020204" pitchFamily="34" charset="0"/>
                        </a:rPr>
                        <a:t> 800mg twice daily</a:t>
                      </a:r>
                      <a:endParaRPr lang="en-US" sz="240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43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entury Gothic" panose="020B0502020202020204" pitchFamily="34" charset="0"/>
                        </a:rPr>
                        <a:t>E.</a:t>
                      </a:r>
                      <a:endParaRPr lang="en-US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entury Gothic" panose="020B0502020202020204" pitchFamily="34" charset="0"/>
                        </a:rPr>
                        <a:t>Rifampin standard</a:t>
                      </a:r>
                      <a:r>
                        <a:rPr lang="en-US" sz="2400" baseline="0" dirty="0" smtClean="0">
                          <a:latin typeface="Century Gothic" panose="020B0502020202020204" pitchFamily="34" charset="0"/>
                        </a:rPr>
                        <a:t> dose</a:t>
                      </a:r>
                      <a:endParaRPr lang="en-US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Century Gothic" panose="020B0502020202020204" pitchFamily="34" charset="0"/>
                        </a:rPr>
                        <a:t>Dolutegravir</a:t>
                      </a:r>
                      <a:r>
                        <a:rPr lang="en-US" sz="2400" dirty="0" smtClean="0">
                          <a:latin typeface="Century Gothic" panose="020B0502020202020204" pitchFamily="34" charset="0"/>
                        </a:rPr>
                        <a:t> 50mg once daily</a:t>
                      </a:r>
                      <a:endParaRPr lang="en-US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053067"/>
                  </a:ext>
                </a:extLst>
              </a:tr>
              <a:tr h="56602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entury Gothic" panose="020B0502020202020204" pitchFamily="34" charset="0"/>
                        </a:rPr>
                        <a:t>F.</a:t>
                      </a:r>
                      <a:endParaRPr lang="en-US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entury Gothic" panose="020B0502020202020204" pitchFamily="34" charset="0"/>
                        </a:rPr>
                        <a:t>Rifampin standard</a:t>
                      </a:r>
                      <a:r>
                        <a:rPr lang="en-US" sz="2400" baseline="0" dirty="0" smtClean="0">
                          <a:latin typeface="Century Gothic" panose="020B0502020202020204" pitchFamily="34" charset="0"/>
                        </a:rPr>
                        <a:t> dose</a:t>
                      </a:r>
                      <a:endParaRPr lang="en-US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Century Gothic" panose="020B0502020202020204" pitchFamily="34" charset="0"/>
                        </a:rPr>
                        <a:t>Dolutegravir</a:t>
                      </a:r>
                      <a:r>
                        <a:rPr lang="en-US" sz="2400" dirty="0" smtClean="0">
                          <a:latin typeface="Century Gothic" panose="020B0502020202020204" pitchFamily="34" charset="0"/>
                        </a:rPr>
                        <a:t> 50mg twice daily</a:t>
                      </a:r>
                      <a:endParaRPr lang="en-US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203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0069897"/>
              </p:ext>
            </p:extLst>
          </p:nvPr>
        </p:nvGraphicFramePr>
        <p:xfrm>
          <a:off x="258417" y="500929"/>
          <a:ext cx="4671392" cy="4766921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87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8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4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5010">
                <a:tc>
                  <a:txBody>
                    <a:bodyPr/>
                    <a:lstStyle/>
                    <a:p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entury Gothic" panose="020B0502020202020204" pitchFamily="34" charset="0"/>
                        </a:rPr>
                        <a:t>TB treatment</a:t>
                      </a:r>
                      <a:r>
                        <a:rPr lang="en-US" sz="20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r>
                        <a:rPr lang="en-US" sz="2000" baseline="0" dirty="0" smtClean="0"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US" sz="2000" baseline="0" dirty="0" err="1" smtClean="0">
                          <a:latin typeface="Century Gothic" panose="020B0502020202020204" pitchFamily="34" charset="0"/>
                        </a:rPr>
                        <a:t>rifamycin</a:t>
                      </a:r>
                      <a:r>
                        <a:rPr lang="en-US" sz="2000" baseline="0" dirty="0" smtClean="0">
                          <a:latin typeface="Century Gothic" panose="020B0502020202020204" pitchFamily="34" charset="0"/>
                        </a:rPr>
                        <a:t> plus HZE)</a:t>
                      </a:r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entury Gothic" panose="020B0502020202020204" pitchFamily="34" charset="0"/>
                        </a:rPr>
                        <a:t>HIV treatment</a:t>
                      </a:r>
                    </a:p>
                    <a:p>
                      <a:r>
                        <a:rPr lang="en-US" sz="2000" dirty="0" smtClean="0">
                          <a:latin typeface="Century Gothic" panose="020B0502020202020204" pitchFamily="34" charset="0"/>
                        </a:rPr>
                        <a:t>(plus 2 NRTI)</a:t>
                      </a:r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17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entury Gothic" panose="020B0502020202020204" pitchFamily="34" charset="0"/>
                        </a:rPr>
                        <a:t>A.</a:t>
                      </a:r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entury Gothic" panose="020B0502020202020204" pitchFamily="34" charset="0"/>
                        </a:rPr>
                        <a:t>Rifampin</a:t>
                      </a:r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entury Gothic" panose="020B0502020202020204" pitchFamily="34" charset="0"/>
                        </a:rPr>
                        <a:t>Efavirenz</a:t>
                      </a:r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617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entury Gothic" panose="020B0502020202020204" pitchFamily="34" charset="0"/>
                        </a:rPr>
                        <a:t>B.</a:t>
                      </a:r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entury Gothic" panose="020B0502020202020204" pitchFamily="34" charset="0"/>
                        </a:rPr>
                        <a:t>Rifampin</a:t>
                      </a:r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entury Gothic" panose="020B0502020202020204" pitchFamily="34" charset="0"/>
                        </a:rPr>
                        <a:t>DRV/r double dose</a:t>
                      </a:r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587837"/>
                  </a:ext>
                </a:extLst>
              </a:tr>
              <a:tr h="77617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entury Gothic" panose="020B0502020202020204" pitchFamily="34" charset="0"/>
                        </a:rPr>
                        <a:t>C.</a:t>
                      </a:r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entury Gothic" panose="020B0502020202020204" pitchFamily="34" charset="0"/>
                        </a:rPr>
                        <a:t>Rifabutin</a:t>
                      </a:r>
                      <a:r>
                        <a:rPr lang="en-US" sz="2000" dirty="0" smtClean="0">
                          <a:latin typeface="Century Gothic" panose="020B0502020202020204" pitchFamily="34" charset="0"/>
                        </a:rPr>
                        <a:t> 150 mg thrice</a:t>
                      </a:r>
                      <a:r>
                        <a:rPr lang="en-US" sz="2000" baseline="0" dirty="0" smtClean="0">
                          <a:latin typeface="Century Gothic" panose="020B0502020202020204" pitchFamily="34" charset="0"/>
                        </a:rPr>
                        <a:t> weekly</a:t>
                      </a:r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entury Gothic" panose="020B0502020202020204" pitchFamily="34" charset="0"/>
                        </a:rPr>
                        <a:t>LPV/r</a:t>
                      </a:r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35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entury Gothic" panose="020B0502020202020204" pitchFamily="34" charset="0"/>
                        </a:rPr>
                        <a:t>D.</a:t>
                      </a:r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entury Gothic" panose="020B0502020202020204" pitchFamily="34" charset="0"/>
                        </a:rPr>
                        <a:t>Rifampin</a:t>
                      </a:r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entury Gothic" panose="020B0502020202020204" pitchFamily="34" charset="0"/>
                        </a:rPr>
                        <a:t>RAL 800 BID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35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entury Gothic" panose="020B0502020202020204" pitchFamily="34" charset="0"/>
                        </a:rPr>
                        <a:t>E.</a:t>
                      </a:r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entury Gothic" panose="020B0502020202020204" pitchFamily="34" charset="0"/>
                        </a:rPr>
                        <a:t>Rifampin</a:t>
                      </a:r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entury Gothic" panose="020B0502020202020204" pitchFamily="34" charset="0"/>
                        </a:rPr>
                        <a:t>DTG </a:t>
                      </a:r>
                      <a:r>
                        <a:rPr lang="en-US" sz="2000" dirty="0" err="1" smtClean="0">
                          <a:latin typeface="Century Gothic" panose="020B0502020202020204" pitchFamily="34" charset="0"/>
                        </a:rPr>
                        <a:t>qday</a:t>
                      </a:r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053067"/>
                  </a:ext>
                </a:extLst>
              </a:tr>
              <a:tr h="53384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entury Gothic" panose="020B0502020202020204" pitchFamily="34" charset="0"/>
                        </a:rPr>
                        <a:t>F.</a:t>
                      </a:r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entury Gothic" panose="020B0502020202020204" pitchFamily="34" charset="0"/>
                        </a:rPr>
                        <a:t>Rifampin</a:t>
                      </a:r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entury Gothic" panose="020B0502020202020204" pitchFamily="34" charset="0"/>
                        </a:rPr>
                        <a:t>DTG BID</a:t>
                      </a:r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68348" y="500929"/>
            <a:ext cx="665921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A. Avoid EFV given </a:t>
            </a:r>
            <a:r>
              <a:rPr lang="en-US" sz="2000" b="1" dirty="0" err="1">
                <a:latin typeface="Century Gothic" panose="020B0502020202020204" pitchFamily="34" charset="0"/>
              </a:rPr>
              <a:t>hx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smtClean="0">
                <a:latin typeface="Century Gothic" panose="020B0502020202020204" pitchFamily="34" charset="0"/>
              </a:rPr>
              <a:t>depression/suicidality</a:t>
            </a:r>
            <a:endParaRPr lang="en-US" sz="2000" b="1" dirty="0">
              <a:latin typeface="Century Gothic" panose="020B0502020202020204" pitchFamily="34" charset="0"/>
            </a:endParaRP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r>
              <a:rPr lang="en-US" sz="2000" b="1" dirty="0">
                <a:latin typeface="Century Gothic" panose="020B0502020202020204" pitchFamily="34" charset="0"/>
              </a:rPr>
              <a:t>B. Boosted PI concentrations diminished &gt;90% when given with rifampin</a:t>
            </a:r>
          </a:p>
          <a:p>
            <a:r>
              <a:rPr lang="en-US" sz="2000" dirty="0" smtClean="0">
                <a:latin typeface="Century Gothic" panose="020B0502020202020204" pitchFamily="34" charset="0"/>
              </a:rPr>
              <a:t>-super boosting to achieve mg to mg parity (kids)</a:t>
            </a:r>
          </a:p>
          <a:p>
            <a:r>
              <a:rPr lang="en-US" sz="2000" dirty="0" smtClean="0">
                <a:latin typeface="Century Gothic" panose="020B0502020202020204" pitchFamily="34" charset="0"/>
              </a:rPr>
              <a:t>-double dosing in adults (gradual increase)</a:t>
            </a:r>
          </a:p>
          <a:p>
            <a:r>
              <a:rPr lang="en-US" sz="2000" dirty="0" smtClean="0">
                <a:latin typeface="Century Gothic" panose="020B0502020202020204" pitchFamily="34" charset="0"/>
              </a:rPr>
              <a:t>-DRV/r trial [CROI 2019]: Double dose or BID + RIF proved quite toxic</a:t>
            </a:r>
            <a:endParaRPr lang="en-US" sz="2000" dirty="0">
              <a:latin typeface="Century Gothic" panose="020B0502020202020204" pitchFamily="34" charset="0"/>
            </a:endParaRPr>
          </a:p>
          <a:p>
            <a:pPr lvl="1"/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b="1" dirty="0">
                <a:latin typeface="Century Gothic" panose="020B0502020202020204" pitchFamily="34" charset="0"/>
              </a:rPr>
              <a:t>C. RBT plus boosted PI: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Bidirectional drug interactions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Dose reduce to thrice weekly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More recent PK data: LPV/r BID+ RBT 150 MWF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	</a:t>
            </a:r>
            <a:r>
              <a:rPr lang="en-US" sz="2000" dirty="0" err="1">
                <a:latin typeface="Century Gothic" panose="020B0502020202020204" pitchFamily="34" charset="0"/>
              </a:rPr>
              <a:t>subtherapeutic</a:t>
            </a:r>
            <a:r>
              <a:rPr lang="en-US" sz="2000" dirty="0">
                <a:latin typeface="Century Gothic" panose="020B0502020202020204" pitchFamily="34" charset="0"/>
              </a:rPr>
              <a:t> RBT concentrations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	relapses w RIF-resistant MTB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	US guidelines: 150mg </a:t>
            </a:r>
            <a:r>
              <a:rPr lang="en-US" sz="2000" dirty="0" err="1">
                <a:latin typeface="Century Gothic" panose="020B0502020202020204" pitchFamily="34" charset="0"/>
              </a:rPr>
              <a:t>qd</a:t>
            </a:r>
            <a:r>
              <a:rPr lang="en-US" sz="2000" dirty="0">
                <a:latin typeface="Century Gothic" panose="020B0502020202020204" pitchFamily="34" charset="0"/>
              </a:rPr>
              <a:t> w boosted PI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	Limited safety data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b="1" dirty="0">
                <a:latin typeface="Century Gothic" panose="020B0502020202020204" pitchFamily="34" charset="0"/>
              </a:rPr>
              <a:t>D, E. Why do RAL when you can do DTG? 	</a:t>
            </a:r>
            <a:endParaRPr lang="en-US" sz="2000" b="1" dirty="0" smtClean="0">
              <a:latin typeface="Century Gothic" panose="020B0502020202020204" pitchFamily="34" charset="0"/>
            </a:endParaRPr>
          </a:p>
          <a:p>
            <a:r>
              <a:rPr lang="en-US" sz="2000" dirty="0" smtClean="0">
                <a:latin typeface="Century Gothic" panose="020B0502020202020204" pitchFamily="34" charset="0"/>
              </a:rPr>
              <a:t>Higher </a:t>
            </a:r>
            <a:r>
              <a:rPr lang="en-US" sz="2000" dirty="0">
                <a:latin typeface="Century Gothic" panose="020B0502020202020204" pitchFamily="34" charset="0"/>
              </a:rPr>
              <a:t>barrier to resistance, </a:t>
            </a:r>
            <a:r>
              <a:rPr lang="en-US" sz="2000" dirty="0" smtClean="0">
                <a:latin typeface="Century Gothic" panose="020B0502020202020204" pitchFamily="34" charset="0"/>
              </a:rPr>
              <a:t>more potent</a:t>
            </a:r>
            <a:endParaRPr 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8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268" y="550332"/>
            <a:ext cx="11099799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Question 3: </a:t>
            </a:r>
            <a:r>
              <a:rPr lang="en-US" sz="3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What is the best treatment option of those listed?</a:t>
            </a:r>
            <a:endParaRPr lang="en-US" sz="3200" dirty="0">
              <a:solidFill>
                <a:srgbClr val="0000F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410008"/>
              </p:ext>
            </p:extLst>
          </p:nvPr>
        </p:nvGraphicFramePr>
        <p:xfrm>
          <a:off x="667189" y="1693332"/>
          <a:ext cx="10899956" cy="483070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854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4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0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2929">
                <a:tc>
                  <a:txBody>
                    <a:bodyPr/>
                    <a:lstStyle/>
                    <a:p>
                      <a:endParaRPr lang="en-US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entury Gothic" panose="020B0502020202020204" pitchFamily="34" charset="0"/>
                        </a:rPr>
                        <a:t>TB treatment</a:t>
                      </a:r>
                      <a:r>
                        <a:rPr lang="en-US" sz="24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r>
                        <a:rPr lang="en-US" sz="2400" baseline="0" dirty="0" smtClean="0"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US" sz="2400" baseline="0" dirty="0" err="1" smtClean="0">
                          <a:latin typeface="Century Gothic" panose="020B0502020202020204" pitchFamily="34" charset="0"/>
                        </a:rPr>
                        <a:t>rifamycin</a:t>
                      </a:r>
                      <a:r>
                        <a:rPr lang="en-US" sz="2400" baseline="0" dirty="0" smtClean="0">
                          <a:latin typeface="Century Gothic" panose="020B0502020202020204" pitchFamily="34" charset="0"/>
                        </a:rPr>
                        <a:t> plus HZE)</a:t>
                      </a:r>
                      <a:endParaRPr lang="en-US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entury Gothic" panose="020B0502020202020204" pitchFamily="34" charset="0"/>
                        </a:rPr>
                        <a:t>HIV treatment</a:t>
                      </a:r>
                    </a:p>
                    <a:p>
                      <a:r>
                        <a:rPr lang="en-US" sz="2400" dirty="0" smtClean="0">
                          <a:latin typeface="Century Gothic" panose="020B0502020202020204" pitchFamily="34" charset="0"/>
                        </a:rPr>
                        <a:t>(plus 2 NRTI)</a:t>
                      </a:r>
                      <a:endParaRPr lang="en-US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43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  <a:endParaRPr lang="en-US" sz="2400" dirty="0">
                        <a:solidFill>
                          <a:schemeClr val="bg1">
                            <a:lumMod val="8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entury Gothic" panose="020B0502020202020204" pitchFamily="34" charset="0"/>
                        </a:rPr>
                        <a:t>Rifampin 600 mg daily (standard dose)</a:t>
                      </a:r>
                      <a:endParaRPr lang="en-US" sz="2400" dirty="0">
                        <a:solidFill>
                          <a:schemeClr val="bg1">
                            <a:lumMod val="8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entury Gothic" panose="020B0502020202020204" pitchFamily="34" charset="0"/>
                        </a:rPr>
                        <a:t>Efavirenz</a:t>
                      </a:r>
                      <a:endParaRPr lang="en-US" sz="2400" dirty="0">
                        <a:solidFill>
                          <a:schemeClr val="bg1">
                            <a:lumMod val="8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36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  <a:endParaRPr lang="en-US" sz="2400" dirty="0">
                        <a:solidFill>
                          <a:schemeClr val="bg1">
                            <a:lumMod val="8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entury Gothic" panose="020B0502020202020204" pitchFamily="34" charset="0"/>
                        </a:rPr>
                        <a:t>Rifampin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entury Gothic" panose="020B0502020202020204" pitchFamily="34" charset="0"/>
                        </a:rPr>
                        <a:t> standard dose</a:t>
                      </a:r>
                      <a:endParaRPr lang="en-US" sz="2400" dirty="0">
                        <a:solidFill>
                          <a:schemeClr val="bg1">
                            <a:lumMod val="8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entury Gothic" panose="020B0502020202020204" pitchFamily="34" charset="0"/>
                        </a:rPr>
                        <a:t>Darunavir</a:t>
                      </a:r>
                      <a:r>
                        <a:rPr lang="en-US" sz="2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entury Gothic" panose="020B0502020202020204" pitchFamily="34" charset="0"/>
                        </a:rPr>
                        <a:t>/ritonavir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entury Gothic" panose="020B0502020202020204" pitchFamily="34" charset="0"/>
                        </a:rPr>
                        <a:t> 1600/200 daily</a:t>
                      </a:r>
                      <a:endParaRPr lang="en-US" sz="2400" dirty="0">
                        <a:solidFill>
                          <a:schemeClr val="bg1">
                            <a:lumMod val="8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587837"/>
                  </a:ext>
                </a:extLst>
              </a:tr>
              <a:tr h="48236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  <a:endParaRPr lang="en-US" sz="2400" dirty="0">
                        <a:solidFill>
                          <a:schemeClr val="bg1">
                            <a:lumMod val="8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entury Gothic" panose="020B0502020202020204" pitchFamily="34" charset="0"/>
                        </a:rPr>
                        <a:t>Rifabutin</a:t>
                      </a:r>
                      <a:r>
                        <a:rPr lang="en-US" sz="2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entury Gothic" panose="020B0502020202020204" pitchFamily="34" charset="0"/>
                        </a:rPr>
                        <a:t> 150 mg thrice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entury Gothic" panose="020B0502020202020204" pitchFamily="34" charset="0"/>
                        </a:rPr>
                        <a:t> weekly</a:t>
                      </a:r>
                      <a:endParaRPr lang="en-US" sz="2400" dirty="0">
                        <a:solidFill>
                          <a:schemeClr val="bg1">
                            <a:lumMod val="8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entury Gothic" panose="020B0502020202020204" pitchFamily="34" charset="0"/>
                        </a:rPr>
                        <a:t>Lopinavir</a:t>
                      </a:r>
                      <a:r>
                        <a:rPr lang="en-US" sz="2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entury Gothic" panose="020B0502020202020204" pitchFamily="34" charset="0"/>
                        </a:rPr>
                        <a:t>/ritonavir standard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entury Gothic" panose="020B0502020202020204" pitchFamily="34" charset="0"/>
                        </a:rPr>
                        <a:t> dose</a:t>
                      </a:r>
                      <a:endParaRPr lang="en-US" sz="2400" dirty="0">
                        <a:solidFill>
                          <a:schemeClr val="bg1">
                            <a:lumMod val="8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43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entury Gothic" panose="020B0502020202020204" pitchFamily="34" charset="0"/>
                        </a:rPr>
                        <a:t>D.</a:t>
                      </a:r>
                      <a:endParaRPr lang="en-US" sz="2400" dirty="0">
                        <a:solidFill>
                          <a:schemeClr val="bg1">
                            <a:lumMod val="8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entury Gothic" panose="020B0502020202020204" pitchFamily="34" charset="0"/>
                        </a:rPr>
                        <a:t>Rifampin standard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entury Gothic" panose="020B0502020202020204" pitchFamily="34" charset="0"/>
                        </a:rPr>
                        <a:t> dose</a:t>
                      </a:r>
                      <a:endParaRPr lang="en-US" sz="2400" dirty="0">
                        <a:solidFill>
                          <a:schemeClr val="bg1">
                            <a:lumMod val="8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entury Gothic" panose="020B0502020202020204" pitchFamily="34" charset="0"/>
                        </a:rPr>
                        <a:t>Raltegravir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entury Gothic" panose="020B0502020202020204" pitchFamily="34" charset="0"/>
                        </a:rPr>
                        <a:t> 800mg twice daily</a:t>
                      </a:r>
                      <a:endParaRPr lang="en-US" sz="2400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43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entury Gothic" panose="020B0502020202020204" pitchFamily="34" charset="0"/>
                        </a:rPr>
                        <a:t>E.</a:t>
                      </a:r>
                      <a:endParaRPr lang="en-US" sz="2400" dirty="0">
                        <a:solidFill>
                          <a:schemeClr val="bg1">
                            <a:lumMod val="8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entury Gothic" panose="020B0502020202020204" pitchFamily="34" charset="0"/>
                        </a:rPr>
                        <a:t>Rifampin standard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entury Gothic" panose="020B0502020202020204" pitchFamily="34" charset="0"/>
                        </a:rPr>
                        <a:t> dose</a:t>
                      </a:r>
                      <a:endParaRPr lang="en-US" sz="2400" dirty="0">
                        <a:solidFill>
                          <a:schemeClr val="bg1">
                            <a:lumMod val="8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entury Gothic" panose="020B0502020202020204" pitchFamily="34" charset="0"/>
                        </a:rPr>
                        <a:t>Dolutegravir</a:t>
                      </a:r>
                      <a:r>
                        <a:rPr lang="en-US" sz="2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entury Gothic" panose="020B0502020202020204" pitchFamily="34" charset="0"/>
                        </a:rPr>
                        <a:t> 50mg once daily</a:t>
                      </a:r>
                      <a:endParaRPr lang="en-US" sz="2400" dirty="0">
                        <a:solidFill>
                          <a:schemeClr val="bg1">
                            <a:lumMod val="8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053067"/>
                  </a:ext>
                </a:extLst>
              </a:tr>
              <a:tr h="56602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entury Gothic" panose="020B0502020202020204" pitchFamily="34" charset="0"/>
                        </a:rPr>
                        <a:t>F.</a:t>
                      </a:r>
                      <a:endParaRPr lang="en-US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entury Gothic" panose="020B0502020202020204" pitchFamily="34" charset="0"/>
                        </a:rPr>
                        <a:t>Rifampin standard</a:t>
                      </a:r>
                      <a:r>
                        <a:rPr lang="en-US" sz="2400" baseline="0" dirty="0" smtClean="0">
                          <a:latin typeface="Century Gothic" panose="020B0502020202020204" pitchFamily="34" charset="0"/>
                        </a:rPr>
                        <a:t> dose</a:t>
                      </a:r>
                      <a:endParaRPr lang="en-US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Century Gothic" panose="020B0502020202020204" pitchFamily="34" charset="0"/>
                        </a:rPr>
                        <a:t>Dolutegravir</a:t>
                      </a:r>
                      <a:r>
                        <a:rPr lang="en-US" sz="2400" dirty="0" smtClean="0">
                          <a:latin typeface="Century Gothic" panose="020B0502020202020204" pitchFamily="34" charset="0"/>
                        </a:rPr>
                        <a:t> 50mg twice daily</a:t>
                      </a:r>
                      <a:endParaRPr lang="en-US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85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544"/>
            <a:ext cx="12159643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Do we need to adjust </a:t>
            </a:r>
            <a:r>
              <a:rPr lang="en-US" sz="4000" dirty="0" smtClean="0">
                <a:latin typeface="Century Gothic" panose="020B0502020202020204" pitchFamily="34" charset="0"/>
              </a:rPr>
              <a:t>EFV dose </a:t>
            </a:r>
            <a:r>
              <a:rPr lang="en-US" sz="4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 TB treatment?</a:t>
            </a:r>
            <a:endParaRPr lang="en-US" sz="4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Isosceles Triangle 3"/>
          <p:cNvSpPr/>
          <p:nvPr/>
        </p:nvSpPr>
        <p:spPr bwMode="auto">
          <a:xfrm>
            <a:off x="221894" y="1957644"/>
            <a:ext cx="457200" cy="533400"/>
          </a:xfrm>
          <a:prstGeom prst="triangl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noFill/>
              <a:latin typeface="Times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07607" y="2948244"/>
            <a:ext cx="485775" cy="533400"/>
          </a:xfrm>
          <a:prstGeom prst="ellips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2918" y="3026587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EFV alone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2431" y="2116473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EFV with RIF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10476" y="6448299"/>
            <a:ext cx="5149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Luetkemeyer</a:t>
            </a:r>
            <a:r>
              <a:rPr lang="en-US" sz="1400" dirty="0"/>
              <a:t> </a:t>
            </a:r>
            <a:r>
              <a:rPr lang="en-US" sz="1400" i="1" dirty="0"/>
              <a:t>et al. </a:t>
            </a:r>
            <a:r>
              <a:rPr lang="en-US" sz="1400" dirty="0"/>
              <a:t>Clinical Infectious Diseases (2013) 57: 586.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12083" y="3181595"/>
            <a:ext cx="2892651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ACTG Trial A5221</a:t>
            </a:r>
          </a:p>
          <a:p>
            <a:pPr algn="ctr"/>
            <a:r>
              <a:rPr lang="en-US" dirty="0" smtClean="0"/>
              <a:t>EFV PK </a:t>
            </a:r>
            <a:r>
              <a:rPr lang="en-US" dirty="0" err="1" smtClean="0"/>
              <a:t>Substudy</a:t>
            </a:r>
            <a:r>
              <a:rPr lang="en-US" dirty="0" smtClean="0"/>
              <a:t>, N= 543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436777"/>
              </p:ext>
            </p:extLst>
          </p:nvPr>
        </p:nvGraphicFramePr>
        <p:xfrm>
          <a:off x="8139084" y="3989248"/>
          <a:ext cx="3838650" cy="105375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09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2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0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367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RIF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PK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ysClr val="windowText" lastClr="000000"/>
                          </a:solidFill>
                        </a:rPr>
                        <a:t>TB-Rx</a:t>
                      </a:r>
                      <a:endParaRPr lang="en-US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ysClr val="windowText" lastClr="000000"/>
                          </a:solidFill>
                        </a:rPr>
                        <a:t>No TB-Rx</a:t>
                      </a:r>
                      <a:endParaRPr lang="en-US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67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</a:t>
                      </a:r>
                      <a:r>
                        <a:rPr lang="en-US" baseline="-25000" dirty="0" err="1" smtClean="0"/>
                        <a:t>min</a:t>
                      </a:r>
                      <a:r>
                        <a:rPr lang="en-US" dirty="0" smtClean="0"/>
                        <a:t> (ng/mL)*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1.96 </a:t>
                      </a:r>
                    </a:p>
                    <a:p>
                      <a:r>
                        <a:rPr lang="en-US" dirty="0" smtClean="0"/>
                        <a:t>(1.24-3.79)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1.80 </a:t>
                      </a:r>
                    </a:p>
                    <a:p>
                      <a:r>
                        <a:rPr lang="en-US" dirty="0" smtClean="0"/>
                        <a:t>(1.26-2.63)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139085" y="5108207"/>
            <a:ext cx="1329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*Median (IQR)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9585059" y="1126597"/>
            <a:ext cx="534121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EFV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798974" y="2073976"/>
            <a:ext cx="1071127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8-OH EFV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119180" y="2073976"/>
            <a:ext cx="1071127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7-OH EFV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9459798" y="1485743"/>
            <a:ext cx="250521" cy="465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0024327" y="1495929"/>
            <a:ext cx="344333" cy="491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634361" y="146236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CYP 2B6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0175284" y="1476515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CYP 2A6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8577679" y="1157544"/>
            <a:ext cx="221295" cy="304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Up Arrow 23"/>
          <p:cNvSpPr/>
          <p:nvPr/>
        </p:nvSpPr>
        <p:spPr>
          <a:xfrm>
            <a:off x="8445268" y="1462360"/>
            <a:ext cx="208141" cy="293587"/>
          </a:xfrm>
          <a:prstGeom prst="up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103820" y="935006"/>
            <a:ext cx="473206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RIF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0953704" y="935006"/>
            <a:ext cx="53572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INH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10718352" y="1123343"/>
            <a:ext cx="228948" cy="361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Down Arrow 28"/>
          <p:cNvSpPr/>
          <p:nvPr/>
        </p:nvSpPr>
        <p:spPr>
          <a:xfrm>
            <a:off x="11190304" y="1495930"/>
            <a:ext cx="73471" cy="260018"/>
          </a:xfrm>
          <a:prstGeom prst="down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93" y="1159628"/>
            <a:ext cx="7590390" cy="514187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59639" y="1247855"/>
            <a:ext cx="553899" cy="5984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561703" y="4323806"/>
            <a:ext cx="7161618" cy="2612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47652" y="1547057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entury Gothic" panose="020B0502020202020204" pitchFamily="34" charset="0"/>
              </a:rPr>
              <a:t>EFV </a:t>
            </a:r>
            <a:r>
              <a:rPr lang="en-US" b="1" dirty="0" err="1" smtClean="0">
                <a:latin typeface="Century Gothic" panose="020B0502020202020204" pitchFamily="34" charset="0"/>
              </a:rPr>
              <a:t>C</a:t>
            </a:r>
            <a:r>
              <a:rPr lang="en-US" b="1" baseline="-25000" dirty="0" err="1" smtClean="0">
                <a:latin typeface="Century Gothic" panose="020B0502020202020204" pitchFamily="34" charset="0"/>
              </a:rPr>
              <a:t>min</a:t>
            </a:r>
            <a:endParaRPr lang="en-US" b="1" baseline="-25000" dirty="0">
              <a:latin typeface="Century Gothic" panose="020B0502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34818" y="4702629"/>
            <a:ext cx="97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9933"/>
                </a:solidFill>
              </a:rPr>
              <a:t>1 µg/mL</a:t>
            </a:r>
            <a:endParaRPr lang="en-US" dirty="0">
              <a:solidFill>
                <a:srgbClr val="FF9933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5386550" y="4349931"/>
            <a:ext cx="314602" cy="352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57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772" y="163399"/>
            <a:ext cx="10313581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Can we give double dose DRV/r w RIF?</a:t>
            </a:r>
            <a:endParaRPr lang="en-US" sz="4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7142" y="6273225"/>
            <a:ext cx="8282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entury Gothic" panose="020B0502020202020204" pitchFamily="34" charset="0"/>
              </a:rPr>
              <a:t>Ebrahim</a:t>
            </a:r>
            <a:r>
              <a:rPr lang="en-US" sz="1600" dirty="0">
                <a:latin typeface="Century Gothic" panose="020B0502020202020204" pitchFamily="34" charset="0"/>
              </a:rPr>
              <a:t> I et al. Pharmacokinetics and safety of adjusted </a:t>
            </a:r>
            <a:r>
              <a:rPr lang="en-US" sz="1600" dirty="0" err="1">
                <a:latin typeface="Century Gothic" panose="020B0502020202020204" pitchFamily="34" charset="0"/>
              </a:rPr>
              <a:t>darunavir</a:t>
            </a:r>
            <a:r>
              <a:rPr lang="en-US" sz="1600" dirty="0">
                <a:latin typeface="Century Gothic" panose="020B0502020202020204" pitchFamily="34" charset="0"/>
              </a:rPr>
              <a:t>/ritonavir with rifampin in PLWH. CROI 2019. Seattle. 4–7 March 2019. Oral abstract 81LB.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110" y="1994540"/>
            <a:ext cx="6145619" cy="339233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506047" y="2636874"/>
            <a:ext cx="340241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All 5 </a:t>
            </a:r>
            <a:r>
              <a:rPr lang="en-US" dirty="0" err="1" smtClean="0">
                <a:latin typeface="Century Gothic" panose="020B0502020202020204" pitchFamily="34" charset="0"/>
              </a:rPr>
              <a:t>ppts</a:t>
            </a:r>
            <a:r>
              <a:rPr lang="en-US" dirty="0" smtClean="0">
                <a:latin typeface="Century Gothic" panose="020B0502020202020204" pitchFamily="34" charset="0"/>
              </a:rPr>
              <a:t> w grade 3 or 4 ALT were symptomatic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773" y="1919257"/>
            <a:ext cx="5405772" cy="377979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445488" y="4763386"/>
            <a:ext cx="2551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90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4" y="0"/>
            <a:ext cx="11572875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Global burden of TB disease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5764" y="6521968"/>
            <a:ext cx="119715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WHO Global Tuberculosis Report 2018:  </a:t>
            </a:r>
            <a:r>
              <a:rPr lang="en-US" sz="1200" dirty="0" smtClean="0">
                <a:hlinkClick r:id="rId3"/>
              </a:rPr>
              <a:t>http://www.who.int/tb/publications/global_report/en/</a:t>
            </a:r>
            <a:r>
              <a:rPr lang="en-US" sz="1200" dirty="0" smtClean="0"/>
              <a:t>; </a:t>
            </a:r>
            <a:r>
              <a:rPr lang="en-US" sz="1200" dirty="0" smtClean="0">
                <a:hlinkClick r:id="rId4"/>
              </a:rPr>
              <a:t>https://www.unaids.org/sites/default/files/media_asset/tb-and-hiv_en.pdf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" y="1026112"/>
            <a:ext cx="7328508" cy="41596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5518" y="5269072"/>
            <a:ext cx="11849004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TB is estimated to have killed 1 in 7 of humans who have ever lived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169670" y="1026112"/>
            <a:ext cx="35766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High TB burden among people with HIV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20 times more likely to get TB </a:t>
            </a:r>
            <a:r>
              <a:rPr lang="en-US" sz="2800" b="1" dirty="0" err="1" smtClean="0"/>
              <a:t>dz</a:t>
            </a:r>
            <a:endParaRPr lang="en-US" sz="28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151260" y="1015396"/>
            <a:ext cx="387751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 2014, TB surpassed HIV as the </a:t>
            </a:r>
            <a:r>
              <a:rPr lang="en-US" b="1" dirty="0" smtClean="0"/>
              <a:t>#1 infectious disease killer worldwide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5518" y="5937193"/>
            <a:ext cx="8721683" cy="584775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1 in 3 deaths of people living with HIV are from TB</a:t>
            </a:r>
            <a:endParaRPr lang="en-US" sz="3200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172962"/>
              </p:ext>
            </p:extLst>
          </p:nvPr>
        </p:nvGraphicFramePr>
        <p:xfrm>
          <a:off x="6076709" y="2925339"/>
          <a:ext cx="5937812" cy="20762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1266">
                  <a:extLst>
                    <a:ext uri="{9D8B030D-6E8A-4147-A177-3AD203B41FA5}">
                      <a16:colId xmlns:a16="http://schemas.microsoft.com/office/drawing/2014/main" val="3389701255"/>
                    </a:ext>
                  </a:extLst>
                </a:gridCol>
                <a:gridCol w="1698970">
                  <a:extLst>
                    <a:ext uri="{9D8B030D-6E8A-4147-A177-3AD203B41FA5}">
                      <a16:colId xmlns:a16="http://schemas.microsoft.com/office/drawing/2014/main" val="2673504658"/>
                    </a:ext>
                  </a:extLst>
                </a:gridCol>
                <a:gridCol w="1997576">
                  <a:extLst>
                    <a:ext uri="{9D8B030D-6E8A-4147-A177-3AD203B41FA5}">
                      <a16:colId xmlns:a16="http://schemas.microsoft.com/office/drawing/2014/main" val="3266259919"/>
                    </a:ext>
                  </a:extLst>
                </a:gridCol>
              </a:tblGrid>
              <a:tr h="77954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Annual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#s</a:t>
                      </a:r>
                    </a:p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(2017)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Total Population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People with HIV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689781"/>
                  </a:ext>
                </a:extLst>
              </a:tr>
              <a:tr h="77954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Incidence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10.0 million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900,000 (9%)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21559"/>
                  </a:ext>
                </a:extLst>
              </a:tr>
              <a:tr h="47375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Deaths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1.3 million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300,000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(23%)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58886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0093123" y="3667222"/>
            <a:ext cx="2002421" cy="14177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68" name="Rectangle 9"/>
          <p:cNvSpPr>
            <a:spLocks noChangeArrowheads="1"/>
          </p:cNvSpPr>
          <p:nvPr/>
        </p:nvSpPr>
        <p:spPr bwMode="auto">
          <a:xfrm>
            <a:off x="7848600" y="1066800"/>
            <a:ext cx="1524000" cy="304800"/>
          </a:xfrm>
          <a:prstGeom prst="rect">
            <a:avLst/>
          </a:prstGeom>
          <a:ln w="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506413"/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833843074"/>
              </p:ext>
            </p:extLst>
          </p:nvPr>
        </p:nvGraphicFramePr>
        <p:xfrm>
          <a:off x="765979" y="1273969"/>
          <a:ext cx="81534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2743200" y="5700713"/>
            <a:ext cx="3810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cs typeface="Arial" pitchFamily="34" charset="0"/>
              </a:rPr>
              <a:t>Error bars represent standard error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34984" y="195264"/>
            <a:ext cx="11741185" cy="638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Dolutegravir</a:t>
            </a:r>
            <a:r>
              <a:rPr 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BID Dosing with Rifampicin</a:t>
            </a:r>
            <a:r>
              <a:rPr lang="en-US" sz="36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*</a:t>
            </a:r>
            <a:endParaRPr lang="en-US" sz="36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31708" y="6172200"/>
            <a:ext cx="9360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Dooley K et al. Safety, tolerability, and pharmacokinetics of the HIV integrase inhibitor </a:t>
            </a:r>
            <a:r>
              <a:rPr lang="en-US" sz="1400" dirty="0" err="1"/>
              <a:t>dolutegravir</a:t>
            </a:r>
            <a:r>
              <a:rPr lang="en-US" sz="1400" dirty="0"/>
              <a:t> given twice daily with rifampin or once daily with </a:t>
            </a:r>
            <a:r>
              <a:rPr lang="en-US" sz="1400" dirty="0" err="1"/>
              <a:t>rifabutin</a:t>
            </a:r>
            <a:r>
              <a:rPr lang="en-US" sz="1400" dirty="0"/>
              <a:t>: results of a phase 1 study among healthy subjects. </a:t>
            </a:r>
            <a:r>
              <a:rPr lang="en-US" sz="1400" i="1" dirty="0" smtClean="0"/>
              <a:t>JAIDS </a:t>
            </a:r>
            <a:r>
              <a:rPr lang="en-US" sz="1400" dirty="0" smtClean="0"/>
              <a:t>2013 </a:t>
            </a:r>
            <a:r>
              <a:rPr lang="en-US" sz="1400" dirty="0"/>
              <a:t>Jan 1;62(1):21-7</a:t>
            </a:r>
            <a:r>
              <a:rPr lang="en-US" sz="1400" dirty="0" smtClean="0"/>
              <a:t>.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3835" y="6160472"/>
            <a:ext cx="2274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*Healthy volunteers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48335"/>
          <a:stretch/>
        </p:blipFill>
        <p:spPr>
          <a:xfrm>
            <a:off x="8573273" y="1111732"/>
            <a:ext cx="3402896" cy="13980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10600" y="2731624"/>
            <a:ext cx="3365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DTG 50mg twice daily w RIF 600mg well tolerated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Similar troughs to DTG 50mg daily </a:t>
            </a:r>
            <a:r>
              <a:rPr lang="en-US" i="1" dirty="0" smtClean="0"/>
              <a:t>without</a:t>
            </a:r>
            <a:r>
              <a:rPr lang="en-US" dirty="0" smtClean="0"/>
              <a:t> RIF</a:t>
            </a:r>
          </a:p>
        </p:txBody>
      </p:sp>
    </p:spTree>
    <p:extLst>
      <p:ext uri="{BB962C8B-B14F-4D97-AF65-F5344CB8AC3E}">
        <p14:creationId xmlns:p14="http://schemas.microsoft.com/office/powerpoint/2010/main" val="25463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25">
            <a:extLst>
              <a:ext uri="{FF2B5EF4-FFF2-40B4-BE49-F238E27FC236}">
                <a16:creationId xmlns:a16="http://schemas.microsoft.com/office/drawing/2014/main" id="{C43871A8-FC5F-4498-8588-587C19801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latin typeface="Century Gothic" panose="020B0502020202020204" pitchFamily="34" charset="0"/>
              </a:rPr>
              <a:t>Virologic and Immunologic Results in the ITT-E Population in </a:t>
            </a:r>
            <a:r>
              <a:rPr lang="en-US" altLang="en-US" dirty="0" smtClean="0">
                <a:latin typeface="Century Gothic" panose="020B0502020202020204" pitchFamily="34" charset="0"/>
              </a:rPr>
              <a:t>INSPIRING trial</a:t>
            </a:r>
            <a:endParaRPr lang="en-US" altLang="en-US" dirty="0">
              <a:latin typeface="Century Gothic" panose="020B0502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B1FDCF-A85E-4DEA-A9F2-C6D276E787FA}"/>
              </a:ext>
            </a:extLst>
          </p:cNvPr>
          <p:cNvSpPr/>
          <p:nvPr/>
        </p:nvSpPr>
        <p:spPr>
          <a:xfrm>
            <a:off x="6383481" y="2832881"/>
            <a:ext cx="11689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>
                <a:solidFill>
                  <a:srgbClr val="002F5F"/>
                </a:solidFill>
              </a:rPr>
              <a:t>75 (95% CI: 65, 86)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A92E609-5F63-45A5-BB95-0C07F628322A}"/>
              </a:ext>
            </a:extLst>
          </p:cNvPr>
          <p:cNvSpPr/>
          <p:nvPr/>
        </p:nvSpPr>
        <p:spPr>
          <a:xfrm>
            <a:off x="6390977" y="1948993"/>
            <a:ext cx="11689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>
                <a:solidFill>
                  <a:srgbClr val="00B050"/>
                </a:solidFill>
              </a:rPr>
              <a:t>82 (95% CI: 70, 93)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D9DD1D-67A6-4CC5-845D-083A753EB7E1}"/>
              </a:ext>
            </a:extLst>
          </p:cNvPr>
          <p:cNvSpPr txBox="1"/>
          <p:nvPr/>
        </p:nvSpPr>
        <p:spPr>
          <a:xfrm>
            <a:off x="3517642" y="1224350"/>
            <a:ext cx="255172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 dirty="0"/>
              <a:t>Modified FDA Snapshot Analysis (ITT-E)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2BC9EA-21AB-49D7-938D-5B61C3D466F0}"/>
              </a:ext>
            </a:extLst>
          </p:cNvPr>
          <p:cNvSpPr/>
          <p:nvPr/>
        </p:nvSpPr>
        <p:spPr>
          <a:xfrm>
            <a:off x="2047928" y="4720593"/>
            <a:ext cx="422861" cy="403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2107E4E-5997-4AA2-8F5B-D0837DFD90F1}"/>
              </a:ext>
            </a:extLst>
          </p:cNvPr>
          <p:cNvGrpSpPr/>
          <p:nvPr/>
        </p:nvGrpSpPr>
        <p:grpSpPr>
          <a:xfrm>
            <a:off x="490936" y="1314407"/>
            <a:ext cx="6477001" cy="4229187"/>
            <a:chOff x="454474" y="1281420"/>
            <a:chExt cx="5210407" cy="3402159"/>
          </a:xfrm>
        </p:grpSpPr>
        <p:graphicFrame>
          <p:nvGraphicFramePr>
            <p:cNvPr id="26" name="Chart 6">
              <a:extLst>
                <a:ext uri="{FF2B5EF4-FFF2-40B4-BE49-F238E27FC236}">
                  <a16:creationId xmlns:a16="http://schemas.microsoft.com/office/drawing/2014/main" id="{24CE7342-C452-498E-890C-55A908C26F5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59784654"/>
                </p:ext>
              </p:extLst>
            </p:nvPr>
          </p:nvGraphicFramePr>
          <p:xfrm>
            <a:off x="454474" y="1281420"/>
            <a:ext cx="5210407" cy="34021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F101074-C5EB-4545-B1EC-8773A1FC8139}"/>
                </a:ext>
              </a:extLst>
            </p:cNvPr>
            <p:cNvGrpSpPr/>
            <p:nvPr/>
          </p:nvGrpSpPr>
          <p:grpSpPr>
            <a:xfrm>
              <a:off x="873569" y="3071388"/>
              <a:ext cx="976907" cy="1083268"/>
              <a:chOff x="587086" y="833566"/>
              <a:chExt cx="976907" cy="1083236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49820BA-48BF-4107-B451-9B363A0F5A06}"/>
                  </a:ext>
                </a:extLst>
              </p:cNvPr>
              <p:cNvSpPr/>
              <p:nvPr/>
            </p:nvSpPr>
            <p:spPr>
              <a:xfrm>
                <a:off x="1223824" y="1591895"/>
                <a:ext cx="340169" cy="3249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DAD2221-33B7-485C-BEF4-2CBED1A9D844}"/>
                  </a:ext>
                </a:extLst>
              </p:cNvPr>
              <p:cNvSpPr/>
              <p:nvPr/>
            </p:nvSpPr>
            <p:spPr>
              <a:xfrm>
                <a:off x="587086" y="833566"/>
                <a:ext cx="340169" cy="3249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</p:grp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CC27990-C63E-4C47-A360-2C7B67434D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588169"/>
              </p:ext>
            </p:extLst>
          </p:nvPr>
        </p:nvGraphicFramePr>
        <p:xfrm>
          <a:off x="7705074" y="1445683"/>
          <a:ext cx="3064525" cy="1277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168">
                  <a:extLst>
                    <a:ext uri="{9D8B030D-6E8A-4147-A177-3AD203B41FA5}">
                      <a16:colId xmlns:a16="http://schemas.microsoft.com/office/drawing/2014/main" val="1394031886"/>
                    </a:ext>
                  </a:extLst>
                </a:gridCol>
                <a:gridCol w="367784">
                  <a:extLst>
                    <a:ext uri="{9D8B030D-6E8A-4147-A177-3AD203B41FA5}">
                      <a16:colId xmlns:a16="http://schemas.microsoft.com/office/drawing/2014/main" val="2689832373"/>
                    </a:ext>
                  </a:extLst>
                </a:gridCol>
                <a:gridCol w="1915573">
                  <a:extLst>
                    <a:ext uri="{9D8B030D-6E8A-4147-A177-3AD203B41FA5}">
                      <a16:colId xmlns:a16="http://schemas.microsoft.com/office/drawing/2014/main" val="808802750"/>
                    </a:ext>
                  </a:extLst>
                </a:gridCol>
              </a:tblGrid>
              <a:tr h="379419">
                <a:tc gridSpan="3">
                  <a:txBody>
                    <a:bodyPr/>
                    <a:lstStyle/>
                    <a:p>
                      <a:r>
                        <a:rPr lang="en-US" sz="1000" dirty="0"/>
                        <a:t>Pre-dose concentration</a:t>
                      </a:r>
                      <a:r>
                        <a:rPr lang="en-US" sz="1000" baseline="0" dirty="0"/>
                        <a:t>: </a:t>
                      </a:r>
                    </a:p>
                    <a:p>
                      <a:r>
                        <a:rPr lang="en-US" sz="1000" baseline="0" dirty="0"/>
                        <a:t>DTG </a:t>
                      </a:r>
                      <a:r>
                        <a:rPr lang="en-US" sz="1000" dirty="0"/>
                        <a:t>50 mg BID with </a:t>
                      </a:r>
                      <a:r>
                        <a:rPr lang="en-US" sz="1000" dirty="0" smtClean="0"/>
                        <a:t>RIF-based</a:t>
                      </a:r>
                      <a:r>
                        <a:rPr lang="en-US" sz="1000" baseline="0" dirty="0" smtClean="0"/>
                        <a:t>  </a:t>
                      </a:r>
                      <a:r>
                        <a:rPr lang="en-US" sz="1000" dirty="0" smtClean="0"/>
                        <a:t>TB </a:t>
                      </a:r>
                      <a:r>
                        <a:rPr lang="en-US" sz="1000" dirty="0"/>
                        <a:t>treatment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266970"/>
                  </a:ext>
                </a:extLst>
              </a:tr>
              <a:tr h="402650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Time</a:t>
                      </a:r>
                    </a:p>
                  </a:txBody>
                  <a:tcPr marT="45721" marB="45721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 marT="45721" marB="45721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DTG </a:t>
                      </a:r>
                      <a:r>
                        <a:rPr lang="en-US" sz="1000" b="1" baseline="0" dirty="0">
                          <a:solidFill>
                            <a:schemeClr val="bg1"/>
                          </a:solidFill>
                        </a:rPr>
                        <a:t> C</a:t>
                      </a:r>
                      <a:r>
                        <a:rPr lang="en-US" sz="1000" b="1" baseline="-25000" dirty="0">
                          <a:solidFill>
                            <a:schemeClr val="bg1"/>
                          </a:solidFill>
                        </a:rPr>
                        <a:t>T</a:t>
                      </a:r>
                      <a:r>
                        <a:rPr lang="en-US" sz="10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(ng/mL)</a:t>
                      </a:r>
                    </a:p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geometric mean (%CVb)</a:t>
                      </a:r>
                    </a:p>
                  </a:txBody>
                  <a:tcPr marT="45721" marB="45721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944063"/>
                  </a:ext>
                </a:extLst>
              </a:tr>
              <a:tr h="2477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Week 8</a:t>
                      </a:r>
                    </a:p>
                  </a:txBody>
                  <a:tcPr marT="45721" marB="45721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870 (118)</a:t>
                      </a: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742030"/>
                  </a:ext>
                </a:extLst>
              </a:tr>
              <a:tr h="2477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Week 24</a:t>
                      </a:r>
                    </a:p>
                  </a:txBody>
                  <a:tcPr marT="45721" marB="45721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964 (263)</a:t>
                      </a: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968554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AFF5E4B-51BA-4924-A200-401F1E33E2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766229"/>
              </p:ext>
            </p:extLst>
          </p:nvPr>
        </p:nvGraphicFramePr>
        <p:xfrm>
          <a:off x="7705073" y="2765726"/>
          <a:ext cx="3064527" cy="138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568">
                  <a:extLst>
                    <a:ext uri="{9D8B030D-6E8A-4147-A177-3AD203B41FA5}">
                      <a16:colId xmlns:a16="http://schemas.microsoft.com/office/drawing/2014/main" val="1394031886"/>
                    </a:ext>
                  </a:extLst>
                </a:gridCol>
                <a:gridCol w="367176">
                  <a:extLst>
                    <a:ext uri="{9D8B030D-6E8A-4147-A177-3AD203B41FA5}">
                      <a16:colId xmlns:a16="http://schemas.microsoft.com/office/drawing/2014/main" val="2689832373"/>
                    </a:ext>
                  </a:extLst>
                </a:gridCol>
                <a:gridCol w="1894783">
                  <a:extLst>
                    <a:ext uri="{9D8B030D-6E8A-4147-A177-3AD203B41FA5}">
                      <a16:colId xmlns:a16="http://schemas.microsoft.com/office/drawing/2014/main" val="808802750"/>
                    </a:ext>
                  </a:extLst>
                </a:gridCol>
              </a:tblGrid>
              <a:tr h="417749">
                <a:tc gridSpan="3">
                  <a:txBody>
                    <a:bodyPr/>
                    <a:lstStyle/>
                    <a:p>
                      <a:r>
                        <a:rPr lang="en-US" sz="1000" dirty="0"/>
                        <a:t>Pre-dose concentration: </a:t>
                      </a:r>
                    </a:p>
                    <a:p>
                      <a:r>
                        <a:rPr lang="en-US" sz="1000" dirty="0"/>
                        <a:t>DTG 50 mg QD (post-TB</a:t>
                      </a:r>
                      <a:r>
                        <a:rPr lang="en-US" sz="1000" baseline="0" dirty="0"/>
                        <a:t> treatment phase)</a:t>
                      </a:r>
                      <a:endParaRPr lang="en-US" sz="1000" dirty="0"/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266970"/>
                  </a:ext>
                </a:extLst>
              </a:tr>
              <a:tr h="417749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Time</a:t>
                      </a:r>
                    </a:p>
                  </a:txBody>
                  <a:tcPr marL="68580" marR="68580" marT="34290" marB="3429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 marL="68580" marR="6858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DTG </a:t>
                      </a:r>
                      <a:r>
                        <a:rPr lang="en-US" sz="1000" b="1" baseline="0" dirty="0">
                          <a:solidFill>
                            <a:schemeClr val="bg1"/>
                          </a:solidFill>
                        </a:rPr>
                        <a:t> C</a:t>
                      </a:r>
                      <a:r>
                        <a:rPr lang="en-US" sz="1000" b="1" baseline="-25000" dirty="0">
                          <a:solidFill>
                            <a:schemeClr val="bg1"/>
                          </a:solidFill>
                        </a:rPr>
                        <a:t>T</a:t>
                      </a:r>
                      <a:r>
                        <a:rPr lang="en-US" sz="10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(ng/mL)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geometric mean (%CVb)</a:t>
                      </a:r>
                    </a:p>
                  </a:txBody>
                  <a:tcPr marL="68580" marR="6858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944063"/>
                  </a:ext>
                </a:extLst>
              </a:tr>
              <a:tr h="27281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Week 36</a:t>
                      </a:r>
                    </a:p>
                  </a:txBody>
                  <a:tcPr marT="45721" marB="45721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854 (208)</a:t>
                      </a: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08730"/>
                  </a:ext>
                </a:extLst>
              </a:tr>
              <a:tr h="27281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Week</a:t>
                      </a:r>
                      <a:r>
                        <a:rPr lang="en-US" sz="1000" baseline="0" dirty="0">
                          <a:solidFill>
                            <a:schemeClr val="tx1"/>
                          </a:solidFill>
                        </a:rPr>
                        <a:t> 48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881 (281)</a:t>
                      </a:r>
                    </a:p>
                  </a:txBody>
                  <a:tcPr marT="45721" marB="457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588865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19F5CCA0-14D0-44B9-8AFD-D8057AF6BFD1}"/>
              </a:ext>
            </a:extLst>
          </p:cNvPr>
          <p:cNvSpPr txBox="1"/>
          <p:nvPr/>
        </p:nvSpPr>
        <p:spPr>
          <a:xfrm>
            <a:off x="8180988" y="1167390"/>
            <a:ext cx="209044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 dirty="0"/>
              <a:t>INSPIRING pharmacokinetic data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25D594-64BE-4FB3-AC68-FE7EAB97894E}"/>
              </a:ext>
            </a:extLst>
          </p:cNvPr>
          <p:cNvSpPr/>
          <p:nvPr/>
        </p:nvSpPr>
        <p:spPr>
          <a:xfrm>
            <a:off x="7705074" y="4168798"/>
            <a:ext cx="2886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800" dirty="0"/>
              <a:t>DTG </a:t>
            </a:r>
            <a:r>
              <a:rPr lang="en-US" altLang="en-US" sz="800" dirty="0" err="1"/>
              <a:t>C</a:t>
            </a:r>
            <a:r>
              <a:rPr lang="en-US" altLang="en-US" sz="800" baseline="-25000" dirty="0" err="1"/>
              <a:t>tau</a:t>
            </a:r>
            <a:r>
              <a:rPr lang="en-US" altLang="en-US" sz="800" dirty="0"/>
              <a:t>, when administered twice daily with RIF, was similar to DTG 50 mg once daily without RIF and to previously reported data for DTG 50 mg once daily in phase II/III HIV trials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366" y="4796658"/>
            <a:ext cx="5864030" cy="13288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410218" y="2195214"/>
            <a:ext cx="752354" cy="528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184" y="5162330"/>
            <a:ext cx="5247447" cy="1547324"/>
          </a:xfrm>
          <a:prstGeom prst="rect">
            <a:avLst/>
          </a:prstGeom>
        </p:spPr>
      </p:pic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8AF301B9-AAC0-47A4-8190-134E2EF8E2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69366" y="6466744"/>
            <a:ext cx="5783990" cy="438006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Dooley KD et al,</a:t>
            </a:r>
            <a:r>
              <a:rPr lang="en-US" dirty="0">
                <a:latin typeface="Century Gothic" panose="020B0502020202020204" pitchFamily="34" charset="0"/>
              </a:rPr>
              <a:t> </a:t>
            </a:r>
            <a:r>
              <a:rPr lang="en-US" i="1" dirty="0">
                <a:latin typeface="Century Gothic" panose="020B0502020202020204" pitchFamily="34" charset="0"/>
              </a:rPr>
              <a:t>Clinical Infectious </a:t>
            </a:r>
            <a:r>
              <a:rPr lang="en-US" i="1" dirty="0" smtClean="0">
                <a:latin typeface="Century Gothic" panose="020B0502020202020204" pitchFamily="34" charset="0"/>
              </a:rPr>
              <a:t>Diseases</a:t>
            </a:r>
            <a:r>
              <a:rPr lang="en-US" dirty="0" smtClean="0">
                <a:latin typeface="Century Gothic" panose="020B0502020202020204" pitchFamily="34" charset="0"/>
              </a:rPr>
              <a:t>, (April 2019)</a:t>
            </a:r>
            <a:r>
              <a:rPr lang="en-US" dirty="0">
                <a:latin typeface="Century Gothic" panose="020B0502020202020204" pitchFamily="34" charset="0"/>
              </a:rPr>
              <a:t> </a:t>
            </a:r>
            <a:r>
              <a:rPr lang="en-US" dirty="0">
                <a:latin typeface="Century Gothic" panose="020B0502020202020204" pitchFamily="34" charset="0"/>
                <a:hlinkClick r:id="rId6"/>
              </a:rPr>
              <a:t>https://doi.org/10.1093/cid/ciz256</a:t>
            </a:r>
            <a:r>
              <a:rPr lang="en-US" altLang="en-US" sz="1200" dirty="0" smtClean="0">
                <a:latin typeface="Century Gothic" panose="020B0502020202020204" pitchFamily="34" charset="0"/>
              </a:rPr>
              <a:t>.</a:t>
            </a:r>
            <a:endParaRPr lang="en-US" altLang="en-US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295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TAF-FTC (25mg/200mg) </a:t>
            </a:r>
            <a:r>
              <a:rPr lang="en-US" dirty="0" err="1" smtClean="0">
                <a:latin typeface="Century Gothic" panose="020B0502020202020204" pitchFamily="34" charset="0"/>
              </a:rPr>
              <a:t>qDay</a:t>
            </a:r>
            <a:r>
              <a:rPr lang="en-US" dirty="0" smtClean="0">
                <a:latin typeface="Century Gothic" panose="020B0502020202020204" pitchFamily="34" charset="0"/>
              </a:rPr>
              <a:t> with RIF 600mg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07832"/>
          </a:xfrm>
        </p:spPr>
        <p:txBody>
          <a:bodyPr>
            <a:normAutofit/>
          </a:bodyPr>
          <a:lstStyle/>
          <a:p>
            <a:r>
              <a:rPr lang="en-US" dirty="0" smtClean="0"/>
              <a:t>FTC unaffected; </a:t>
            </a:r>
            <a:r>
              <a:rPr lang="en-US" b="1" dirty="0" smtClean="0"/>
              <a:t>plasma TAF </a:t>
            </a:r>
            <a:r>
              <a:rPr lang="en-US" b="1" dirty="0"/>
              <a:t>exposures are </a:t>
            </a:r>
            <a:r>
              <a:rPr lang="en-US" b="1" dirty="0" smtClean="0"/>
              <a:t>lowered 55%</a:t>
            </a:r>
          </a:p>
          <a:p>
            <a:pPr lvl="1"/>
            <a:r>
              <a:rPr lang="en-US" sz="2800" dirty="0"/>
              <a:t>G</a:t>
            </a:r>
            <a:r>
              <a:rPr lang="en-US" sz="2800" dirty="0" smtClean="0"/>
              <a:t>eometric </a:t>
            </a:r>
            <a:r>
              <a:rPr lang="en-US" sz="2800" dirty="0"/>
              <a:t>mean ratios (90% CI) of plasma TAF </a:t>
            </a:r>
            <a:r>
              <a:rPr lang="en-US" sz="2800" dirty="0" err="1" smtClean="0"/>
              <a:t>Cmin</a:t>
            </a:r>
            <a:r>
              <a:rPr lang="en-US" sz="2800" dirty="0" smtClean="0"/>
              <a:t> with </a:t>
            </a:r>
            <a:r>
              <a:rPr lang="en-US" sz="2800" dirty="0"/>
              <a:t>and without RIF </a:t>
            </a:r>
            <a:r>
              <a:rPr lang="en-US" sz="2800" dirty="0" smtClean="0"/>
              <a:t>0.45 </a:t>
            </a:r>
            <a:r>
              <a:rPr lang="en-US" sz="2800" dirty="0"/>
              <a:t>(0.42-0.50) </a:t>
            </a:r>
          </a:p>
          <a:p>
            <a:pPr lvl="1"/>
            <a:r>
              <a:rPr lang="en-US" sz="2800" dirty="0"/>
              <a:t>Geometric mean ratios (90% CI) of plasma TAF </a:t>
            </a:r>
            <a:r>
              <a:rPr lang="en-US" sz="2800" dirty="0" smtClean="0"/>
              <a:t>AUC</a:t>
            </a:r>
            <a:r>
              <a:rPr lang="en-US" sz="2800" baseline="-25000" dirty="0" smtClean="0"/>
              <a:t>0-24 </a:t>
            </a:r>
            <a:r>
              <a:rPr lang="en-US" sz="2800" dirty="0" smtClean="0"/>
              <a:t> 0.46 </a:t>
            </a:r>
            <a:r>
              <a:rPr lang="en-US" sz="2800" dirty="0"/>
              <a:t>(0.40-0.52) </a:t>
            </a:r>
            <a:endParaRPr lang="en-US" sz="2800" dirty="0" smtClean="0"/>
          </a:p>
          <a:p>
            <a:r>
              <a:rPr lang="en-US" dirty="0" smtClean="0"/>
              <a:t>However, </a:t>
            </a:r>
            <a:r>
              <a:rPr lang="en-US" b="1" dirty="0" smtClean="0"/>
              <a:t>intracellular </a:t>
            </a:r>
            <a:r>
              <a:rPr lang="en-US" b="1" dirty="0"/>
              <a:t>TFV-DP concentrations </a:t>
            </a:r>
            <a:r>
              <a:rPr lang="en-US" b="1" dirty="0" smtClean="0"/>
              <a:t>only decrease </a:t>
            </a:r>
            <a:r>
              <a:rPr lang="en-US" b="1" dirty="0"/>
              <a:t>by 36</a:t>
            </a:r>
            <a:r>
              <a:rPr lang="en-US" b="1" dirty="0" smtClean="0"/>
              <a:t>%</a:t>
            </a:r>
          </a:p>
          <a:p>
            <a:pPr lvl="1"/>
            <a:r>
              <a:rPr lang="en-US" sz="2800" b="1" dirty="0" smtClean="0">
                <a:solidFill>
                  <a:srgbClr val="C00000"/>
                </a:solidFill>
              </a:rPr>
              <a:t>still 4-fold higher </a:t>
            </a:r>
            <a:r>
              <a:rPr lang="en-US" sz="2800" b="1" dirty="0">
                <a:solidFill>
                  <a:srgbClr val="C00000"/>
                </a:solidFill>
              </a:rPr>
              <a:t>than </a:t>
            </a:r>
            <a:r>
              <a:rPr lang="en-US" sz="2800" b="1" dirty="0" smtClean="0">
                <a:solidFill>
                  <a:srgbClr val="C00000"/>
                </a:solidFill>
              </a:rPr>
              <a:t>intracellular </a:t>
            </a:r>
            <a:r>
              <a:rPr lang="en-US" sz="2800" b="1" dirty="0">
                <a:solidFill>
                  <a:srgbClr val="C00000"/>
                </a:solidFill>
              </a:rPr>
              <a:t>concentrations achieved by standard TDF 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endParaRPr lang="en-US" sz="2800" b="1" dirty="0">
              <a:solidFill>
                <a:srgbClr val="C00000"/>
              </a:solidFill>
            </a:endParaRPr>
          </a:p>
          <a:p>
            <a:pPr lvl="1"/>
            <a:r>
              <a:rPr lang="en-US" sz="2800" b="1" dirty="0" smtClean="0"/>
              <a:t>It </a:t>
            </a:r>
            <a:r>
              <a:rPr lang="en-US" sz="2800" b="1" dirty="0"/>
              <a:t>is likely </a:t>
            </a:r>
            <a:r>
              <a:rPr lang="en-US" sz="2800" b="1" dirty="0" smtClean="0"/>
              <a:t>this will achieve clinical effect</a:t>
            </a:r>
          </a:p>
          <a:p>
            <a:pPr lvl="1"/>
            <a:r>
              <a:rPr lang="en-US" sz="2800" b="1" dirty="0" smtClean="0"/>
              <a:t>This remains to be tested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63335" y="6311900"/>
            <a:ext cx="1106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Cerrone</a:t>
            </a:r>
            <a:r>
              <a:rPr lang="en-US" dirty="0"/>
              <a:t> M, Alfarisi O, </a:t>
            </a:r>
            <a:r>
              <a:rPr lang="en-US" dirty="0" smtClean="0"/>
              <a:t>et al,</a:t>
            </a:r>
            <a:r>
              <a:rPr lang="en-US" dirty="0"/>
              <a:t> </a:t>
            </a:r>
            <a:r>
              <a:rPr lang="en-US" i="1" dirty="0"/>
              <a:t>Journal of Antimicrobial Chemotherapy</a:t>
            </a:r>
            <a:r>
              <a:rPr lang="en-US" dirty="0"/>
              <a:t>, Volume 74, Issue 6, June 2019, Pages 1670–1678 </a:t>
            </a:r>
          </a:p>
        </p:txBody>
      </p:sp>
    </p:spTree>
    <p:extLst>
      <p:ext uri="{BB962C8B-B14F-4D97-AF65-F5344CB8AC3E}">
        <p14:creationId xmlns:p14="http://schemas.microsoft.com/office/powerpoint/2010/main" val="2270402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811" y="254957"/>
            <a:ext cx="11013021" cy="890798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HIV-TB Co-Treatment: Recent adult trials</a:t>
            </a:r>
            <a:endParaRPr lang="en-US" dirty="0">
              <a:latin typeface="Century Gothic" panose="020B0502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737470"/>
              </p:ext>
            </p:extLst>
          </p:nvPr>
        </p:nvGraphicFramePr>
        <p:xfrm>
          <a:off x="192590" y="1774452"/>
          <a:ext cx="11797462" cy="4239768"/>
        </p:xfrm>
        <a:graphic>
          <a:graphicData uri="http://schemas.openxmlformats.org/drawingml/2006/table">
            <a:tbl>
              <a:tblPr firstRow="1" firstCol="1" bandRow="1"/>
              <a:tblGrid>
                <a:gridCol w="3276820">
                  <a:extLst>
                    <a:ext uri="{9D8B030D-6E8A-4147-A177-3AD203B41FA5}">
                      <a16:colId xmlns:a16="http://schemas.microsoft.com/office/drawing/2014/main" val="2571590133"/>
                    </a:ext>
                  </a:extLst>
                </a:gridCol>
                <a:gridCol w="1412717">
                  <a:extLst>
                    <a:ext uri="{9D8B030D-6E8A-4147-A177-3AD203B41FA5}">
                      <a16:colId xmlns:a16="http://schemas.microsoft.com/office/drawing/2014/main" val="3167812905"/>
                    </a:ext>
                  </a:extLst>
                </a:gridCol>
                <a:gridCol w="2533934">
                  <a:extLst>
                    <a:ext uri="{9D8B030D-6E8A-4147-A177-3AD203B41FA5}">
                      <a16:colId xmlns:a16="http://schemas.microsoft.com/office/drawing/2014/main" val="844766033"/>
                    </a:ext>
                  </a:extLst>
                </a:gridCol>
                <a:gridCol w="4573991">
                  <a:extLst>
                    <a:ext uri="{9D8B030D-6E8A-4147-A177-3AD203B41FA5}">
                      <a16:colId xmlns:a16="http://schemas.microsoft.com/office/drawing/2014/main" val="6121186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Antiretroviral medication§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Rifamycin</a:t>
                      </a: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Trial name/sponsor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Dose </a:t>
                      </a:r>
                      <a:r>
                        <a:rPr lang="en-US" sz="20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adjustments in adults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7176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Efavirenz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High-dose rifampicin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RIFAVIRENZ/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ANRS 12 292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Probably none (600mg EFV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+RIF still suppressed VL; C24,AUC down 17%, 13%)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2069734"/>
                  </a:ext>
                </a:extLst>
              </a:tr>
              <a:tr h="2527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Lower-dose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efavirenz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Rifampicin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ENCORE-1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substudy</a:t>
                      </a:r>
                      <a:endParaRPr lang="en-US" sz="20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OPTIMIZE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project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Likely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not necessary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6161972"/>
                  </a:ext>
                </a:extLst>
              </a:tr>
              <a:tr h="2527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Raltegravir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Rifampicin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REFLATE/ANRS 12 180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</a:t>
                      </a:r>
                      <a:r>
                        <a:rPr lang="en-US" sz="2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raltegravir</a:t>
                      </a: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800 mg twice 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daily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(standard dose still suppressed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VL)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0397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Dolutegravir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Rifampicin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INSPIRING/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ViiV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</a:t>
                      </a:r>
                      <a:r>
                        <a:rPr lang="en-US" sz="2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dolutegravir</a:t>
                      </a: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50 mg twice daily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617388"/>
                  </a:ext>
                </a:extLst>
              </a:tr>
              <a:tr h="85657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Ritonavir-boosted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lopinavir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Rifabutin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ACTG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A5290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Decrease </a:t>
                      </a:r>
                      <a:r>
                        <a:rPr lang="en-US" sz="20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rifabutin</a:t>
                      </a: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150 mg once 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daily 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4970845"/>
                  </a:ext>
                </a:extLst>
              </a:tr>
              <a:tr h="85657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Riafmpin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Double-dose r/LPV (better tolerated)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9356724"/>
                  </a:ext>
                </a:extLst>
              </a:tr>
              <a:tr h="856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Ritonavir-boosted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darunavir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Rifampin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Ebrahim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et al, CROI 2019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1600/200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qday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&amp; 800/100 BID (not tolerated)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1496328"/>
                  </a:ext>
                </a:extLst>
              </a:tr>
              <a:tr h="856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Tenofovir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alafenamide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(TAF)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Rifampicin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Gilead Sciences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Increased TAF Likely not necessary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8736133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75489" y="1229271"/>
            <a:ext cx="3676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Treatment of TB </a:t>
            </a:r>
            <a:r>
              <a:rPr lang="en-US" sz="2400" b="1" u="sng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Disease</a:t>
            </a:r>
            <a:endParaRPr lang="en-US" sz="2400" b="1" u="sng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4962" y="6110998"/>
            <a:ext cx="105927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entury Gothic" panose="020B0502020202020204" pitchFamily="34" charset="0"/>
              </a:rPr>
              <a:t>Atwine</a:t>
            </a:r>
            <a:r>
              <a:rPr lang="en-US" sz="1400" dirty="0" smtClean="0">
                <a:latin typeface="Century Gothic" panose="020B0502020202020204" pitchFamily="34" charset="0"/>
              </a:rPr>
              <a:t> et al IAS 2017 MOPEB0340 Poster; NCT01986543; </a:t>
            </a:r>
            <a:r>
              <a:rPr lang="en-US" sz="1400" dirty="0" err="1" smtClean="0">
                <a:latin typeface="Century Gothic" panose="020B0502020202020204" pitchFamily="34" charset="0"/>
              </a:rPr>
              <a:t>Cerrone</a:t>
            </a:r>
            <a:r>
              <a:rPr lang="en-US" sz="1400" dirty="0" smtClean="0">
                <a:latin typeface="Century Gothic" panose="020B0502020202020204" pitchFamily="34" charset="0"/>
              </a:rPr>
              <a:t> 2019 CID and </a:t>
            </a:r>
            <a:r>
              <a:rPr lang="en-US" sz="1400" dirty="0" err="1" smtClean="0">
                <a:latin typeface="Century Gothic" panose="020B0502020202020204" pitchFamily="34" charset="0"/>
              </a:rPr>
              <a:t>Kaboggoza</a:t>
            </a:r>
            <a:r>
              <a:rPr lang="en-US" sz="1400" dirty="0" smtClean="0">
                <a:latin typeface="Century Gothic" panose="020B0502020202020204" pitchFamily="34" charset="0"/>
              </a:rPr>
              <a:t> 2019 Open Forum </a:t>
            </a:r>
            <a:r>
              <a:rPr lang="en-US" sz="1400" dirty="0" err="1" smtClean="0">
                <a:latin typeface="Century Gothic" panose="020B0502020202020204" pitchFamily="34" charset="0"/>
              </a:rPr>
              <a:t>Inf</a:t>
            </a:r>
            <a:r>
              <a:rPr lang="en-US" sz="1400" dirty="0" smtClean="0">
                <a:latin typeface="Century Gothic" panose="020B0502020202020204" pitchFamily="34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</a:rPr>
              <a:t>Dz</a:t>
            </a:r>
            <a:r>
              <a:rPr lang="en-US" sz="1400" dirty="0" smtClean="0">
                <a:latin typeface="Century Gothic" panose="020B0502020202020204" pitchFamily="34" charset="0"/>
              </a:rPr>
              <a:t> ; Grinsztejn et al Lancet ID 2014 14:459; Clinical Infectious Diseases 2019 (in press); in preparation (see also </a:t>
            </a:r>
            <a:r>
              <a:rPr lang="en-US" sz="1400" dirty="0" err="1" smtClean="0">
                <a:latin typeface="Century Gothic" panose="020B0502020202020204" pitchFamily="34" charset="0"/>
              </a:rPr>
              <a:t>Naiker</a:t>
            </a:r>
            <a:r>
              <a:rPr lang="en-US" sz="1400" dirty="0" smtClean="0">
                <a:latin typeface="Century Gothic" panose="020B0502020202020204" pitchFamily="34" charset="0"/>
              </a:rPr>
              <a:t> 2014; Lan 2014); </a:t>
            </a:r>
            <a:r>
              <a:rPr lang="en-US" sz="1400" dirty="0" err="1" smtClean="0">
                <a:latin typeface="Century Gothic" panose="020B0502020202020204" pitchFamily="34" charset="0"/>
              </a:rPr>
              <a:t>Cerrone</a:t>
            </a:r>
            <a:r>
              <a:rPr lang="en-US" sz="1400" dirty="0" smtClean="0">
                <a:latin typeface="Century Gothic" panose="020B0502020202020204" pitchFamily="34" charset="0"/>
              </a:rPr>
              <a:t> M et al, </a:t>
            </a:r>
            <a:r>
              <a:rPr lang="en-US" sz="1400" i="1" dirty="0" smtClean="0">
                <a:latin typeface="Century Gothic" panose="020B0502020202020204" pitchFamily="34" charset="0"/>
              </a:rPr>
              <a:t>Journal </a:t>
            </a:r>
            <a:r>
              <a:rPr lang="en-US" sz="1400" i="1" dirty="0">
                <a:latin typeface="Century Gothic" panose="020B0502020202020204" pitchFamily="34" charset="0"/>
              </a:rPr>
              <a:t>of Antimicrobial Chemotherapy</a:t>
            </a:r>
            <a:r>
              <a:rPr lang="en-US" sz="1400" dirty="0">
                <a:latin typeface="Century Gothic" panose="020B0502020202020204" pitchFamily="34" charset="0"/>
              </a:rPr>
              <a:t>, Volume 74, Issue 6, June 2019, Pages 1670–1678 </a:t>
            </a:r>
          </a:p>
        </p:txBody>
      </p:sp>
    </p:spTree>
    <p:extLst>
      <p:ext uri="{BB962C8B-B14F-4D97-AF65-F5344CB8AC3E}">
        <p14:creationId xmlns:p14="http://schemas.microsoft.com/office/powerpoint/2010/main" val="320755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45157" cy="1325563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Our patient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9471" y="1825625"/>
            <a:ext cx="5620970" cy="386572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4/11 RHZE initiated*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4/25: ART initiated</a:t>
            </a:r>
          </a:p>
          <a:p>
            <a:pPr lvl="1"/>
            <a:r>
              <a:rPr lang="en-US" dirty="0" err="1" smtClean="0">
                <a:latin typeface="Century Gothic" panose="020B0502020202020204" pitchFamily="34" charset="0"/>
              </a:rPr>
              <a:t>Dolutegravir</a:t>
            </a:r>
            <a:r>
              <a:rPr lang="en-US" dirty="0" smtClean="0">
                <a:latin typeface="Century Gothic" panose="020B0502020202020204" pitchFamily="34" charset="0"/>
              </a:rPr>
              <a:t> 50mg </a:t>
            </a:r>
            <a:r>
              <a:rPr lang="en-US" dirty="0" err="1" smtClean="0">
                <a:latin typeface="Century Gothic" panose="020B0502020202020204" pitchFamily="34" charset="0"/>
              </a:rPr>
              <a:t>po</a:t>
            </a:r>
            <a:r>
              <a:rPr lang="en-US" dirty="0" smtClean="0">
                <a:latin typeface="Century Gothic" panose="020B0502020202020204" pitchFamily="34" charset="0"/>
              </a:rPr>
              <a:t> BID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TDF  300mg daily/</a:t>
            </a:r>
          </a:p>
          <a:p>
            <a:pPr lvl="1"/>
            <a:r>
              <a:rPr lang="en-US" dirty="0" err="1" smtClean="0">
                <a:latin typeface="Century Gothic" panose="020B0502020202020204" pitchFamily="34" charset="0"/>
              </a:rPr>
              <a:t>Emtricitabine</a:t>
            </a:r>
            <a:r>
              <a:rPr lang="en-US" dirty="0" smtClean="0">
                <a:latin typeface="Century Gothic" panose="020B0502020202020204" pitchFamily="34" charset="0"/>
              </a:rPr>
              <a:t> 200mg daily</a:t>
            </a:r>
          </a:p>
          <a:p>
            <a:pPr lvl="1"/>
            <a:r>
              <a:rPr lang="en-US" b="1" dirty="0" smtClean="0">
                <a:latin typeface="Century Gothic" panose="020B0502020202020204" pitchFamily="34" charset="0"/>
              </a:rPr>
              <a:t>HIV VL 91K (4/10)</a:t>
            </a:r>
            <a:r>
              <a:rPr lang="en-US" b="1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266K (</a:t>
            </a:r>
            <a:r>
              <a:rPr lang="en-US" b="1" dirty="0">
                <a:latin typeface="Century Gothic" panose="020B0502020202020204" pitchFamily="34" charset="0"/>
                <a:sym typeface="Wingdings" panose="05000000000000000000" pitchFamily="2" charset="2"/>
              </a:rPr>
              <a:t>4</a:t>
            </a:r>
            <a:r>
              <a:rPr lang="en-US" b="1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/25)237 (5/27) 55 (6/13</a:t>
            </a:r>
            <a:r>
              <a:rPr lang="en-US" b="1" dirty="0">
                <a:latin typeface="Century Gothic" panose="020B0502020202020204" pitchFamily="34" charset="0"/>
                <a:sym typeface="Wingdings" panose="05000000000000000000" pitchFamily="2" charset="2"/>
              </a:rPr>
              <a:t>)</a:t>
            </a:r>
            <a:endParaRPr lang="en-US" b="1" dirty="0" smtClean="0">
              <a:latin typeface="Century Gothic" panose="020B0502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5634" y="4950316"/>
            <a:ext cx="4686150" cy="179719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Had progressive respiratory failure and passed away 6/14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044" y="6378179"/>
            <a:ext cx="4128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*standard dose RIF 600mg </a:t>
            </a:r>
            <a:r>
              <a:rPr lang="en-US" dirty="0" err="1" smtClean="0">
                <a:latin typeface="Century Gothic" panose="020B0502020202020204" pitchFamily="34" charset="0"/>
              </a:rPr>
              <a:t>po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 err="1" smtClean="0">
                <a:latin typeface="Century Gothic" panose="020B0502020202020204" pitchFamily="34" charset="0"/>
              </a:rPr>
              <a:t>qday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471" y="1690688"/>
            <a:ext cx="3689885" cy="30630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65471" y="437322"/>
            <a:ext cx="446631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6/5: methylprednisolone begun for IRIS</a:t>
            </a:r>
            <a:endParaRPr lang="en-US" sz="2800" b="1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65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033A0FF-37A3-4191-A81D-E09755B8C68B}"/>
              </a:ext>
            </a:extLst>
          </p:cNvPr>
          <p:cNvSpPr/>
          <p:nvPr/>
        </p:nvSpPr>
        <p:spPr>
          <a:xfrm>
            <a:off x="711201" y="896684"/>
            <a:ext cx="1802782" cy="655928"/>
          </a:xfrm>
          <a:prstGeom prst="roundRect">
            <a:avLst>
              <a:gd name="adj" fmla="val 8785"/>
            </a:avLst>
          </a:prstGeom>
          <a:solidFill>
            <a:srgbClr val="F2F2F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Logo here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 2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5AFB5E9-384C-4F94-802F-F7BDC044F1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Patient One’s shipmate presents because she too is HIV+ (VL &lt;20 copies/mL; CD4 560, on DTG/TDF/FTC) and in a contact tracing she has been found to have positive PPD. </a:t>
            </a:r>
            <a:r>
              <a:rPr lang="en-US" dirty="0">
                <a:latin typeface="Century Gothic" panose="020B0502020202020204" pitchFamily="34" charset="0"/>
              </a:rPr>
              <a:t>She is asymptomatic with negative CXR.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1" y="757128"/>
            <a:ext cx="1802782" cy="795484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7012223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125" y="755800"/>
            <a:ext cx="11604625" cy="1143000"/>
          </a:xfrm>
        </p:spPr>
        <p:txBody>
          <a:bodyPr>
            <a:noAutofit/>
          </a:bodyPr>
          <a:lstStyle/>
          <a:p>
            <a:r>
              <a:rPr lang="en-US" sz="3600" b="1" u="sng" dirty="0">
                <a:latin typeface="Century Gothic" panose="020B0502020202020204" pitchFamily="34" charset="0"/>
              </a:rPr>
              <a:t>Question 4</a:t>
            </a:r>
            <a:r>
              <a:rPr lang="en-US" sz="3600" b="1" u="sng" dirty="0" smtClean="0">
                <a:latin typeface="Century Gothic" panose="020B0502020202020204" pitchFamily="34" charset="0"/>
              </a:rPr>
              <a:t>: </a:t>
            </a:r>
            <a:r>
              <a:rPr lang="en-US" sz="3600" dirty="0">
                <a:latin typeface="Century Gothic" panose="020B0502020202020204" pitchFamily="34" charset="0"/>
              </a:rPr>
              <a:t>His shipmate has HIV (on DTG/TAF/FTC) &amp; new positive Tuberculin Skin Test. She spends long periods of time at sea w/o access to </a:t>
            </a:r>
            <a:r>
              <a:rPr lang="en-US" sz="3600" dirty="0" smtClean="0">
                <a:latin typeface="Century Gothic" panose="020B0502020202020204" pitchFamily="34" charset="0"/>
              </a:rPr>
              <a:t>care; requests a short course. </a:t>
            </a:r>
            <a:r>
              <a:rPr lang="en-US" sz="3600" dirty="0">
                <a:latin typeface="Century Gothic" panose="020B0502020202020204" pitchFamily="34" charset="0"/>
              </a:rPr>
              <a:t>What advice do you give her?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5" y="3200537"/>
            <a:ext cx="10918825" cy="4114800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>
                <a:latin typeface="Century Gothic" panose="020B0502020202020204" pitchFamily="34" charset="0"/>
              </a:rPr>
              <a:t>No need for treatment for latent TB infection (LTBI); ART is sufficient to prevent TB disease in patients with HIV infection</a:t>
            </a:r>
            <a:endParaRPr lang="en-US" baseline="30000" dirty="0">
              <a:latin typeface="Century Gothic" panose="020B0502020202020204" pitchFamily="34" charset="0"/>
            </a:endParaRPr>
          </a:p>
          <a:p>
            <a:pPr marL="514350" indent="-514350">
              <a:buAutoNum type="alphaUcPeriod"/>
            </a:pPr>
            <a:r>
              <a:rPr lang="en-US" dirty="0">
                <a:latin typeface="Century Gothic" panose="020B0502020202020204" pitchFamily="34" charset="0"/>
              </a:rPr>
              <a:t>Take isoniazid preventive treatment (IPT) for 6 months </a:t>
            </a:r>
          </a:p>
          <a:p>
            <a:pPr marL="514350" indent="-514350">
              <a:buAutoNum type="alphaUcPeriod"/>
            </a:pPr>
            <a:r>
              <a:rPr lang="en-US" dirty="0">
                <a:latin typeface="Century Gothic" panose="020B0502020202020204" pitchFamily="34" charset="0"/>
              </a:rPr>
              <a:t>Take a 12-dose, once-weekly treatment with INH and RPT</a:t>
            </a:r>
          </a:p>
          <a:p>
            <a:pPr marL="514350" indent="-514350">
              <a:buAutoNum type="alphaUcPeriod"/>
            </a:pPr>
            <a:r>
              <a:rPr lang="en-US" dirty="0">
                <a:latin typeface="Century Gothic" panose="020B0502020202020204" pitchFamily="34" charset="0"/>
              </a:rPr>
              <a:t>Take rifampin daily for 4 months</a:t>
            </a:r>
          </a:p>
          <a:p>
            <a:pPr marL="514350" indent="-514350">
              <a:buAutoNum type="alphaUcPeriod"/>
            </a:pPr>
            <a:r>
              <a:rPr lang="en-US" dirty="0">
                <a:latin typeface="Century Gothic" panose="020B0502020202020204" pitchFamily="34" charset="0"/>
              </a:rPr>
              <a:t>Take one month of daily INH and RPT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2125" y="2403606"/>
            <a:ext cx="1063114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Options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85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04800"/>
            <a:ext cx="121158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200" dirty="0" smtClean="0">
                <a:latin typeface="Century Gothic" panose="020B0502020202020204" pitchFamily="34" charset="0"/>
              </a:rPr>
              <a:t>START: Immediate vs Deferred ART for HIV+ w CD4 &gt;500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1143001" y="685800"/>
          <a:ext cx="9228136" cy="5572820"/>
        </p:xfrm>
        <a:graphic>
          <a:graphicData uri="http://schemas.openxmlformats.org/drawingml/2006/table">
            <a:tbl>
              <a:tblPr firstRow="1" firstCol="1" bandRow="1" bandCol="1">
                <a:tableStyleId>{7DF18680-E054-41AD-8BC1-D1AEF772440D}</a:tableStyleId>
              </a:tblPr>
              <a:tblGrid>
                <a:gridCol w="3148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0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83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08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34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79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58649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dirty="0">
                          <a:effectLst/>
                        </a:rPr>
                        <a:t>Endpoint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dirty="0">
                          <a:effectLst/>
                        </a:rPr>
                        <a:t>Immediate ART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dirty="0">
                          <a:effectLst/>
                        </a:rPr>
                        <a:t>(n = 2326)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dirty="0">
                          <a:effectLst/>
                        </a:rPr>
                        <a:t>Deferred ART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dirty="0">
                          <a:effectLst/>
                        </a:rPr>
                        <a:t>(n = 2359)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dirty="0">
                          <a:effectLst/>
                        </a:rPr>
                        <a:t>HR </a:t>
                      </a:r>
                      <a:br>
                        <a:rPr lang="en-US" sz="1600" b="1" dirty="0">
                          <a:effectLst/>
                        </a:rPr>
                      </a:br>
                      <a:r>
                        <a:rPr lang="en-US" sz="1600" b="1" dirty="0">
                          <a:effectLst/>
                        </a:rPr>
                        <a:t>(95% CI</a:t>
                      </a:r>
                      <a:r>
                        <a:rPr lang="en-US" sz="1600" b="1" dirty="0" smtClean="0">
                          <a:effectLst/>
                        </a:rPr>
                        <a:t>)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i="1" dirty="0" smtClean="0">
                          <a:effectLst/>
                        </a:rPr>
                        <a:t>P </a:t>
                      </a:r>
                      <a:r>
                        <a:rPr lang="en-US" sz="1600" b="1" dirty="0" smtClean="0">
                          <a:effectLst/>
                        </a:rPr>
                        <a:t>Value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381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Rate/100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PY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Rate/100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PY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mpd="sng">
                      <a:noFill/>
                    </a:lnL>
                    <a:lnR w="381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246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Serious AIDS-related event</a:t>
                      </a:r>
                      <a:endParaRPr lang="en-US" sz="16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14</a:t>
                      </a:r>
                      <a:endParaRPr lang="en-US" sz="16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0.20</a:t>
                      </a:r>
                      <a:endParaRPr lang="en-US" sz="16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50</a:t>
                      </a:r>
                      <a:endParaRPr lang="en-US" sz="16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0.72</a:t>
                      </a:r>
                      <a:endParaRPr lang="en-US" sz="16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0.28 </a:t>
                      </a:r>
                      <a:br>
                        <a:rPr lang="en-US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</a:br>
                      <a:r>
                        <a:rPr lang="en-US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(0.15-0.50)</a:t>
                      </a:r>
                      <a:endParaRPr lang="en-US" sz="16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&lt; .001</a:t>
                      </a:r>
                      <a:endParaRPr lang="en-US" sz="16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246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Serious 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</a:rPr>
                        <a:t>non-AIDS–related 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event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29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0.42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47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0.67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0.61 </a:t>
                      </a:r>
                      <a:b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(0.38-0.97)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.04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9246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All-cause death</a:t>
                      </a:r>
                      <a:endParaRPr lang="en-US" sz="16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12</a:t>
                      </a:r>
                      <a:endParaRPr lang="en-US" sz="16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0.17</a:t>
                      </a:r>
                      <a:endParaRPr lang="en-US" sz="16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21</a:t>
                      </a:r>
                      <a:endParaRPr lang="en-US" sz="16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0.30</a:t>
                      </a:r>
                      <a:endParaRPr lang="en-US" sz="16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0.58 </a:t>
                      </a:r>
                      <a:br>
                        <a:rPr lang="en-US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</a:br>
                      <a:r>
                        <a:rPr lang="en-US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(0.28-1.17)</a:t>
                      </a:r>
                      <a:endParaRPr lang="en-US" sz="16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.13</a:t>
                      </a:r>
                      <a:endParaRPr lang="en-US" sz="16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9246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Tuberculosis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0.09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0.28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0.29 </a:t>
                      </a:r>
                      <a:b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(0.12-0.73)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.008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9246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Kaposi’s sarcoma</a:t>
                      </a:r>
                      <a:endParaRPr lang="en-US" sz="16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en-US" sz="16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0.01</a:t>
                      </a:r>
                      <a:endParaRPr lang="en-US" sz="16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11</a:t>
                      </a:r>
                      <a:endParaRPr lang="en-US" sz="16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0.16</a:t>
                      </a:r>
                      <a:endParaRPr lang="en-US" sz="16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0.09 </a:t>
                      </a:r>
                      <a:br>
                        <a:rPr lang="en-US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</a:br>
                      <a:r>
                        <a:rPr lang="en-US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(0.01-0.71)</a:t>
                      </a:r>
                      <a:endParaRPr lang="en-US" sz="16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.02</a:t>
                      </a:r>
                      <a:endParaRPr lang="en-US" sz="16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9246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Malignant lymphoma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0.04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0.14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0.30 </a:t>
                      </a:r>
                      <a:b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(0.08-1.10)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.07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9246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6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Non-AIDS–defining </a:t>
                      </a:r>
                      <a:r>
                        <a:rPr lang="en-US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cancer</a:t>
                      </a:r>
                      <a:endParaRPr lang="en-US" sz="16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9</a:t>
                      </a:r>
                      <a:endParaRPr lang="en-US" sz="16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0.13</a:t>
                      </a:r>
                      <a:endParaRPr lang="en-US" sz="16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18</a:t>
                      </a:r>
                      <a:endParaRPr lang="en-US" sz="16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0.26</a:t>
                      </a:r>
                      <a:endParaRPr lang="en-US" sz="16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0.50 </a:t>
                      </a:r>
                      <a:br>
                        <a:rPr lang="en-US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</a:br>
                      <a:r>
                        <a:rPr lang="en-US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(0.22-1.11)</a:t>
                      </a:r>
                      <a:endParaRPr lang="en-US" sz="16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.09</a:t>
                      </a:r>
                      <a:endParaRPr lang="en-US" sz="16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9246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CVD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0.17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0.20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0.84 </a:t>
                      </a:r>
                      <a:b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(0.39-1.81)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.65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4646" name="Text Box 11"/>
          <p:cNvSpPr txBox="1">
            <a:spLocks noChangeArrowheads="1"/>
          </p:cNvSpPr>
          <p:nvPr/>
        </p:nvSpPr>
        <p:spPr bwMode="auto">
          <a:xfrm>
            <a:off x="0" y="6553203"/>
            <a:ext cx="85613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INSIGHT START Group. N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Engl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 Med. 2015; 373:795-807]. </a:t>
            </a:r>
          </a:p>
        </p:txBody>
      </p:sp>
      <p:sp>
        <p:nvSpPr>
          <p:cNvPr id="2" name="Rectangle 1"/>
          <p:cNvSpPr/>
          <p:nvPr/>
        </p:nvSpPr>
        <p:spPr>
          <a:xfrm>
            <a:off x="1143000" y="3352799"/>
            <a:ext cx="9220200" cy="5619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36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18177"/>
            <a:ext cx="6477000" cy="400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re 1"/>
          <p:cNvSpPr txBox="1">
            <a:spLocks/>
          </p:cNvSpPr>
          <p:nvPr/>
        </p:nvSpPr>
        <p:spPr>
          <a:xfrm>
            <a:off x="533400" y="363782"/>
            <a:ext cx="11658600" cy="1484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Probability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 of </a:t>
            </a:r>
            <a:r>
              <a:rPr kumimoji="0" lang="fr-FR" sz="4000" b="0" i="0" u="sng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death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 in the </a:t>
            </a:r>
            <a:r>
              <a:rPr kumimoji="0" lang="fr-FR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Temprano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 Study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IPT</a:t>
            </a:r>
            <a:r>
              <a:rPr kumimoji="0" lang="fr-FR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fr-FR" sz="4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reduces</a:t>
            </a:r>
            <a:r>
              <a:rPr kumimoji="0" lang="fr-FR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fr-FR" sz="4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risk</a:t>
            </a:r>
            <a:r>
              <a:rPr kumimoji="0" lang="fr-FR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 of </a:t>
            </a:r>
            <a:r>
              <a:rPr kumimoji="0" lang="fr-FR" sz="4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death</a:t>
            </a:r>
            <a:r>
              <a:rPr kumimoji="0" lang="fr-FR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 by 37% - </a:t>
            </a:r>
            <a:r>
              <a:rPr kumimoji="0" lang="fr-FR" sz="4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independent</a:t>
            </a:r>
            <a:r>
              <a:rPr kumimoji="0" lang="fr-FR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 of ART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1808" y="6488668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Badje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al., Lancet Global Health, 2017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6129253" cy="373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48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381000" y="0"/>
            <a:ext cx="11658600" cy="1484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IPT </a:t>
            </a:r>
            <a:r>
              <a:rPr kumimoji="0" lang="fr-FR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reduces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fr-FR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risk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 of TB </a:t>
            </a:r>
            <a:r>
              <a:rPr kumimoji="0" lang="fr-FR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disease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 in PLWH </a:t>
            </a:r>
            <a:r>
              <a:rPr kumimoji="0" lang="fr-FR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irrespective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 of</a:t>
            </a:r>
            <a:r>
              <a:rPr kumimoji="0" lang="fr-FR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 ART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1808" y="6339490"/>
            <a:ext cx="3565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Golub et al.,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CID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2015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8914" y="1484784"/>
            <a:ext cx="6772894" cy="4854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368496" y="1851949"/>
            <a:ext cx="236212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Rio de </a:t>
            </a:r>
            <a:r>
              <a:rPr lang="en-US" sz="2400" dirty="0" err="1" smtClean="0"/>
              <a:t>Janiero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HIV+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TST+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IPT x 6 months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805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033A0FF-37A3-4191-A81D-E09755B8C68B}"/>
              </a:ext>
            </a:extLst>
          </p:cNvPr>
          <p:cNvSpPr/>
          <p:nvPr/>
        </p:nvSpPr>
        <p:spPr>
          <a:xfrm>
            <a:off x="711201" y="896684"/>
            <a:ext cx="1802782" cy="655928"/>
          </a:xfrm>
          <a:prstGeom prst="roundRect">
            <a:avLst>
              <a:gd name="adj" fmla="val 8785"/>
            </a:avLst>
          </a:prstGeom>
          <a:solidFill>
            <a:srgbClr val="F2F2F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Logo here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 1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5AFB5E9-384C-4F94-802F-F7BDC044F1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sixty-six year old Scandinavian sailor with history of depression/suicidality presents from cargo ship with chills, dyspnea, and feeling freezing cold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1" y="781464"/>
            <a:ext cx="1802782" cy="795484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610201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6" y="26964"/>
            <a:ext cx="7196574" cy="2103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21" y="2561850"/>
            <a:ext cx="5806828" cy="275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352" y="2561850"/>
            <a:ext cx="5594726" cy="29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204030"/>
            <a:ext cx="1219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3HP: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more likely to be completed, non-inferior or superior in efficacy, and less likely to cause toxicity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than 9H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adults, adolescents and children &gt;2 years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0273" y="2012134"/>
            <a:ext cx="472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 J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Respir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Crit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Care Med 2006;178:922-6.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372019"/>
              </p:ext>
            </p:extLst>
          </p:nvPr>
        </p:nvGraphicFramePr>
        <p:xfrm>
          <a:off x="7118429" y="118695"/>
          <a:ext cx="4950426" cy="20116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864088">
                  <a:extLst>
                    <a:ext uri="{9D8B030D-6E8A-4147-A177-3AD203B41FA5}">
                      <a16:colId xmlns:a16="http://schemas.microsoft.com/office/drawing/2014/main" val="1352229181"/>
                    </a:ext>
                  </a:extLst>
                </a:gridCol>
                <a:gridCol w="1121321">
                  <a:extLst>
                    <a:ext uri="{9D8B030D-6E8A-4147-A177-3AD203B41FA5}">
                      <a16:colId xmlns:a16="http://schemas.microsoft.com/office/drawing/2014/main" val="3552495102"/>
                    </a:ext>
                  </a:extLst>
                </a:gridCol>
                <a:gridCol w="965017">
                  <a:extLst>
                    <a:ext uri="{9D8B030D-6E8A-4147-A177-3AD203B41FA5}">
                      <a16:colId xmlns:a16="http://schemas.microsoft.com/office/drawing/2014/main" val="3813192618"/>
                    </a:ext>
                  </a:extLst>
                </a:gridCol>
              </a:tblGrid>
              <a:tr h="364721">
                <a:tc>
                  <a:txBody>
                    <a:bodyPr/>
                    <a:lstStyle/>
                    <a:p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3HP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472800"/>
                  </a:ext>
                </a:extLst>
              </a:tr>
              <a:tr h="364721">
                <a:tc>
                  <a:txBody>
                    <a:bodyPr/>
                    <a:lstStyle/>
                    <a:p>
                      <a:r>
                        <a:rPr lang="en-US" dirty="0" smtClean="0"/>
                        <a:t>Efficacy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0.39</a:t>
                      </a:r>
                      <a:r>
                        <a:rPr lang="en-US" baseline="0" dirty="0" smtClean="0"/>
                        <a:t>/p-y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1.25/p-y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410758"/>
                  </a:ext>
                </a:extLst>
              </a:tr>
              <a:tr h="364721">
                <a:tc>
                  <a:txBody>
                    <a:bodyPr/>
                    <a:lstStyle/>
                    <a:p>
                      <a:r>
                        <a:rPr lang="en-US" dirty="0" smtClean="0"/>
                        <a:t>Treatment completion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996703"/>
                  </a:ext>
                </a:extLst>
              </a:tr>
              <a:tr h="364721">
                <a:tc>
                  <a:txBody>
                    <a:bodyPr/>
                    <a:lstStyle/>
                    <a:p>
                      <a:r>
                        <a:rPr lang="en-US" dirty="0" smtClean="0"/>
                        <a:t>Drug d/c</a:t>
                      </a:r>
                      <a:r>
                        <a:rPr lang="en-US" baseline="0" dirty="0" smtClean="0"/>
                        <a:t> from hepatotoxicity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90183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84121" y="2127616"/>
            <a:ext cx="628473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Subgroup Analysis among PLWH [Sterling et al, AIDS 2016]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236" y="5086178"/>
            <a:ext cx="3356658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+mj-lt"/>
              </a:rPr>
              <a:t>3HP</a:t>
            </a:r>
            <a:r>
              <a:rPr lang="en-US" sz="2000" b="1" dirty="0">
                <a:latin typeface="+mj-lt"/>
              </a:rPr>
              <a:t>- </a:t>
            </a:r>
            <a:r>
              <a:rPr lang="en-US" sz="2000" b="1" u="sng" dirty="0">
                <a:latin typeface="+mj-lt"/>
              </a:rPr>
              <a:t>Once-weekly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rifapentine</a:t>
            </a:r>
            <a:r>
              <a:rPr lang="en-US" sz="2000" b="1" dirty="0">
                <a:latin typeface="+mj-lt"/>
              </a:rPr>
              <a:t> + INH (900/900mg) x 12 doses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115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15" y="220225"/>
            <a:ext cx="11669485" cy="1143000"/>
          </a:xfrm>
        </p:spPr>
        <p:txBody>
          <a:bodyPr>
            <a:noAutofit/>
          </a:bodyPr>
          <a:lstStyle/>
          <a:p>
            <a:r>
              <a:rPr lang="en-US" sz="4400" b="0" dirty="0" smtClean="0">
                <a:solidFill>
                  <a:schemeClr val="tx1"/>
                </a:solidFill>
              </a:rPr>
              <a:t>3HP vs 9H in HIV+ People in PREVENT TB Study (TBTC 26)</a:t>
            </a:r>
            <a:endParaRPr lang="en-US" sz="4400" b="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9129" y="1788318"/>
            <a:ext cx="6822871" cy="40052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48600" y="6438900"/>
            <a:ext cx="411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Sterling et al., AIDS 2016,30:1607-15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820465"/>
            <a:ext cx="5411297" cy="341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6477000"/>
            <a:ext cx="655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Sterling et al., NEJM 2011,365:2155-66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399" y="1436474"/>
            <a:ext cx="4877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All study participants, mostly HIV negative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200" y="1259760"/>
            <a:ext cx="5105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HIV+ participants w supplemental enrollment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527" y="5233152"/>
            <a:ext cx="5556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Log-rank P=0.06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5271" y="5750346"/>
            <a:ext cx="555472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3HP consistently </a:t>
            </a:r>
            <a:r>
              <a:rPr lang="en-US" sz="2800" u="sng" dirty="0">
                <a:latin typeface="+mj-lt"/>
              </a:rPr>
              <a:t>better</a:t>
            </a:r>
            <a:r>
              <a:rPr lang="en-US" sz="2800" dirty="0">
                <a:latin typeface="+mj-lt"/>
              </a:rPr>
              <a:t> than 9H</a:t>
            </a:r>
          </a:p>
        </p:txBody>
      </p:sp>
    </p:spTree>
    <p:extLst>
      <p:ext uri="{BB962C8B-B14F-4D97-AF65-F5344CB8AC3E}">
        <p14:creationId xmlns:p14="http://schemas.microsoft.com/office/powerpoint/2010/main" val="51328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ARVs which can be </a:t>
            </a:r>
            <a:r>
              <a:rPr lang="en-US" dirty="0" err="1" smtClean="0">
                <a:latin typeface="Century Gothic" panose="020B0502020202020204" pitchFamily="34" charset="0"/>
              </a:rPr>
              <a:t>coadministered</a:t>
            </a:r>
            <a:r>
              <a:rPr lang="en-US" dirty="0" smtClean="0">
                <a:latin typeface="Century Gothic" panose="020B0502020202020204" pitchFamily="34" charset="0"/>
              </a:rPr>
              <a:t> with 3HP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82573"/>
            <a:ext cx="5742214" cy="36814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 smtClean="0">
                <a:latin typeface="Century Gothic" panose="020B0502020202020204" pitchFamily="34" charset="0"/>
              </a:rPr>
              <a:t>Can be </a:t>
            </a:r>
            <a:r>
              <a:rPr lang="en-US" b="1" u="sng" dirty="0" err="1" smtClean="0">
                <a:latin typeface="Century Gothic" panose="020B0502020202020204" pitchFamily="34" charset="0"/>
              </a:rPr>
              <a:t>coadministered</a:t>
            </a:r>
            <a:r>
              <a:rPr lang="en-US" b="1" u="sng" dirty="0" smtClean="0">
                <a:latin typeface="Century Gothic" panose="020B0502020202020204" pitchFamily="34" charset="0"/>
              </a:rPr>
              <a:t> w/o dose adjustment:</a:t>
            </a:r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dirty="0" err="1" smtClean="0">
                <a:latin typeface="Century Gothic" panose="020B0502020202020204" pitchFamily="34" charset="0"/>
              </a:rPr>
              <a:t>tenofovir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disoproxil</a:t>
            </a:r>
            <a:r>
              <a:rPr lang="en-US" dirty="0">
                <a:latin typeface="Century Gothic" panose="020B0502020202020204" pitchFamily="34" charset="0"/>
              </a:rPr>
              <a:t> fumarate (TDF</a:t>
            </a:r>
            <a:r>
              <a:rPr lang="en-US" dirty="0" smtClean="0">
                <a:latin typeface="Century Gothic" panose="020B0502020202020204" pitchFamily="34" charset="0"/>
              </a:rPr>
              <a:t>)</a:t>
            </a:r>
          </a:p>
          <a:p>
            <a:r>
              <a:rPr lang="en-US" dirty="0" err="1" smtClean="0">
                <a:latin typeface="Century Gothic" panose="020B0502020202020204" pitchFamily="34" charset="0"/>
              </a:rPr>
              <a:t>emtricitabine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</a:p>
          <a:p>
            <a:r>
              <a:rPr lang="en-US" dirty="0" err="1" smtClean="0">
                <a:latin typeface="Century Gothic" panose="020B0502020202020204" pitchFamily="34" charset="0"/>
              </a:rPr>
              <a:t>efavirenz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</a:p>
          <a:p>
            <a:r>
              <a:rPr lang="en-US" dirty="0" err="1" smtClean="0">
                <a:latin typeface="Century Gothic" panose="020B0502020202020204" pitchFamily="34" charset="0"/>
              </a:rPr>
              <a:t>raltegravir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</a:p>
          <a:p>
            <a:r>
              <a:rPr lang="en-US" dirty="0" err="1" smtClean="0">
                <a:latin typeface="Century Gothic" panose="020B0502020202020204" pitchFamily="34" charset="0"/>
              </a:rPr>
              <a:t>dolutegravir</a:t>
            </a:r>
            <a:endParaRPr lang="en-US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98871" y="1748518"/>
            <a:ext cx="40549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Century Gothic" panose="020B0502020202020204" pitchFamily="34" charset="0"/>
              </a:rPr>
              <a:t>Questions Remain: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entury Gothic" panose="020B0502020202020204" pitchFamily="34" charset="0"/>
              </a:rPr>
              <a:t>TAF + 3HP?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entury Gothic" panose="020B0502020202020204" pitchFamily="34" charset="0"/>
              </a:rPr>
              <a:t>TAF + 1HP?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entury Gothic" panose="020B0502020202020204" pitchFamily="34" charset="0"/>
              </a:rPr>
              <a:t>TAF+ RIF in HIV-TB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entury Gothic" panose="020B0502020202020204" pitchFamily="34" charset="0"/>
              </a:rPr>
              <a:t>DTG + 3HP in treatment naïve?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entury Gothic" panose="020B0502020202020204" pitchFamily="34" charset="0"/>
              </a:rPr>
              <a:t>DTG + 1HP?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entury Gothic" panose="020B0502020202020204" pitchFamily="34" charset="0"/>
              </a:rPr>
              <a:t>1HP in childhood and pregnancy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6155871"/>
            <a:ext cx="9644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Sanofi, 2015; </a:t>
            </a:r>
            <a:r>
              <a:rPr lang="en-US" dirty="0" err="1" smtClean="0"/>
              <a:t>Podany</a:t>
            </a:r>
            <a:r>
              <a:rPr lang="en-US" dirty="0" smtClean="0"/>
              <a:t> AT et al. </a:t>
            </a:r>
            <a:r>
              <a:rPr lang="en-US" dirty="0" err="1"/>
              <a:t>Clin</a:t>
            </a:r>
            <a:r>
              <a:rPr lang="en-US" dirty="0"/>
              <a:t> Infect Dis. 2015 Oct 15;61(8):</a:t>
            </a:r>
            <a:r>
              <a:rPr lang="en-US" dirty="0" smtClean="0"/>
              <a:t>1322-7; Weiner M, </a:t>
            </a:r>
            <a:r>
              <a:rPr lang="en-US" dirty="0"/>
              <a:t>et </a:t>
            </a:r>
            <a:r>
              <a:rPr lang="en-US" dirty="0" smtClean="0"/>
              <a:t>al. </a:t>
            </a:r>
            <a:r>
              <a:rPr lang="en-US" dirty="0"/>
              <a:t>J </a:t>
            </a:r>
            <a:r>
              <a:rPr lang="en-US" dirty="0" err="1"/>
              <a:t>Antimicrob</a:t>
            </a:r>
            <a:r>
              <a:rPr lang="en-US" dirty="0"/>
              <a:t> </a:t>
            </a:r>
            <a:r>
              <a:rPr lang="en-US" dirty="0" err="1"/>
              <a:t>Chemother</a:t>
            </a:r>
            <a:r>
              <a:rPr lang="en-US" dirty="0"/>
              <a:t>. 2014 Apr;69(4):1079-85.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6036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9782" y="1119638"/>
            <a:ext cx="11930332" cy="5298584"/>
          </a:xfrm>
        </p:spPr>
        <p:txBody>
          <a:bodyPr>
            <a:normAutofit/>
          </a:bodyPr>
          <a:lstStyle/>
          <a:p>
            <a:pPr marL="1831975" indent="-1831975">
              <a:buNone/>
            </a:pPr>
            <a:r>
              <a:rPr lang="en-US" sz="2600" b="1" u="sng" dirty="0"/>
              <a:t>Design</a:t>
            </a:r>
            <a:r>
              <a:rPr lang="en-US" sz="2600" dirty="0"/>
              <a:t>: 	Single-arm Phase I/II PK and safety study of DTG-based ART and once-weekly rifapentine plus isoniazid (3HP) in adults with HIV infection on ART with suppressed viral load who have indication for treatment of LTBI</a:t>
            </a:r>
          </a:p>
          <a:p>
            <a:pPr marL="1831975" indent="-1831975">
              <a:buNone/>
            </a:pPr>
            <a:r>
              <a:rPr lang="en-US" sz="2600" dirty="0"/>
              <a:t> </a:t>
            </a:r>
          </a:p>
          <a:p>
            <a:pPr marL="1831975" indent="-1831975">
              <a:buNone/>
            </a:pPr>
            <a:r>
              <a:rPr lang="en-US" sz="2600" b="1" u="sng" dirty="0"/>
              <a:t>Timeline</a:t>
            </a:r>
            <a:r>
              <a:rPr lang="en-US" sz="2600" dirty="0"/>
              <a:t>: 	DTG </a:t>
            </a:r>
            <a:r>
              <a:rPr lang="en-US" sz="2600" dirty="0" smtClean="0"/>
              <a:t>50 mg QD + </a:t>
            </a:r>
            <a:r>
              <a:rPr lang="en-US" sz="2600" dirty="0"/>
              <a:t>TDF/FTC daily x 8 weeks (EFV washout) </a:t>
            </a:r>
          </a:p>
          <a:p>
            <a:pPr marL="1831975" indent="-1831975">
              <a:buNone/>
            </a:pPr>
            <a:r>
              <a:rPr lang="en-US" sz="2600" dirty="0"/>
              <a:t>	</a:t>
            </a:r>
            <a:r>
              <a:rPr lang="en-US" sz="2600" dirty="0" smtClean="0"/>
              <a:t>DTG 50 mg QD </a:t>
            </a:r>
            <a:r>
              <a:rPr lang="en-US" sz="2600" dirty="0"/>
              <a:t>+ TDF/FTC daily + HP weekly x 12 weeks </a:t>
            </a:r>
          </a:p>
          <a:p>
            <a:pPr marL="1831975" indent="-1831975">
              <a:buNone/>
            </a:pPr>
            <a:r>
              <a:rPr lang="en-US" sz="2600" dirty="0"/>
              <a:t>	</a:t>
            </a:r>
          </a:p>
          <a:p>
            <a:pPr marL="1831975" indent="-1831975">
              <a:buNone/>
            </a:pPr>
            <a:r>
              <a:rPr lang="en-US" sz="2600" b="1" u="sng" dirty="0"/>
              <a:t>Regimens</a:t>
            </a:r>
            <a:r>
              <a:rPr lang="en-US" sz="2600" dirty="0"/>
              <a:t>:	Group 1A:  DTG 50mg </a:t>
            </a:r>
            <a:r>
              <a:rPr lang="en-US" sz="2600" dirty="0" smtClean="0"/>
              <a:t>QD + </a:t>
            </a:r>
            <a:r>
              <a:rPr lang="en-US" sz="2600" dirty="0"/>
              <a:t>TDF/FTC +3HP (900/900) </a:t>
            </a:r>
            <a:r>
              <a:rPr lang="en-US" sz="2600" dirty="0">
                <a:sym typeface="Wingdings" panose="05000000000000000000" pitchFamily="2" charset="2"/>
              </a:rPr>
              <a:t> interim analysis</a:t>
            </a:r>
            <a:endParaRPr lang="en-US" sz="2600" dirty="0"/>
          </a:p>
          <a:p>
            <a:pPr marL="1831975" indent="-1831975">
              <a:buNone/>
            </a:pPr>
            <a:r>
              <a:rPr lang="en-US" sz="2600" dirty="0"/>
              <a:t>	Group 1B and 2:  </a:t>
            </a:r>
            <a:r>
              <a:rPr lang="en-US" sz="2600" dirty="0" smtClean="0"/>
              <a:t>DTG 50 mg QD + </a:t>
            </a:r>
            <a:r>
              <a:rPr lang="en-US" sz="2600" dirty="0"/>
              <a:t>TDF/FTC + 3HP</a:t>
            </a:r>
          </a:p>
          <a:p>
            <a:pPr marL="1831975" indent="-1831975">
              <a:buNone/>
            </a:pPr>
            <a:endParaRPr lang="en-US" sz="2600" dirty="0"/>
          </a:p>
          <a:p>
            <a:pPr marL="1831975" indent="-1831975">
              <a:buNone/>
            </a:pPr>
            <a:r>
              <a:rPr lang="en-US" sz="2600" b="1" u="sng" dirty="0"/>
              <a:t>Sample size</a:t>
            </a:r>
            <a:r>
              <a:rPr lang="en-US" sz="2600" dirty="0"/>
              <a:t>: 	60 (30 in Group 1 (12 in 1A, 18 in 1B), 30 in Group 2)</a:t>
            </a:r>
          </a:p>
          <a:p>
            <a:pPr marL="1831975" indent="-1831975">
              <a:buNone/>
            </a:pPr>
            <a:endParaRPr lang="en-US" sz="2600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65894" y="-184727"/>
            <a:ext cx="11578108" cy="1304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DOLPHIN: 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DTG and 3HP in patients with HIV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Study design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5894" y="6418222"/>
            <a:ext cx="6384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*DTG dose adjustment deemed unnecessary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after interim analysis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28958" y="6418222"/>
            <a:ext cx="3648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2060"/>
                </a:solidFill>
              </a:rPr>
              <a:t>Dooley, et al., CROI 2019, LB37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2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57" y="727304"/>
            <a:ext cx="11451565" cy="78218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9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Dolutegravir</a:t>
            </a:r>
            <a:r>
              <a:rPr lang="en-US" altLang="en-US" sz="4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9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3HP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/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73757" y="1971336"/>
          <a:ext cx="7276670" cy="3455588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902484">
                  <a:extLst>
                    <a:ext uri="{9D8B030D-6E8A-4147-A177-3AD203B41FA5}">
                      <a16:colId xmlns:a16="http://schemas.microsoft.com/office/drawing/2014/main" val="1634458402"/>
                    </a:ext>
                  </a:extLst>
                </a:gridCol>
                <a:gridCol w="902484">
                  <a:extLst>
                    <a:ext uri="{9D8B030D-6E8A-4147-A177-3AD203B41FA5}">
                      <a16:colId xmlns:a16="http://schemas.microsoft.com/office/drawing/2014/main" val="2622715076"/>
                    </a:ext>
                  </a:extLst>
                </a:gridCol>
                <a:gridCol w="588673">
                  <a:extLst>
                    <a:ext uri="{9D8B030D-6E8A-4147-A177-3AD203B41FA5}">
                      <a16:colId xmlns:a16="http://schemas.microsoft.com/office/drawing/2014/main" val="276166810"/>
                    </a:ext>
                  </a:extLst>
                </a:gridCol>
                <a:gridCol w="989906">
                  <a:extLst>
                    <a:ext uri="{9D8B030D-6E8A-4147-A177-3AD203B41FA5}">
                      <a16:colId xmlns:a16="http://schemas.microsoft.com/office/drawing/2014/main" val="726355055"/>
                    </a:ext>
                  </a:extLst>
                </a:gridCol>
                <a:gridCol w="1073472">
                  <a:extLst>
                    <a:ext uri="{9D8B030D-6E8A-4147-A177-3AD203B41FA5}">
                      <a16:colId xmlns:a16="http://schemas.microsoft.com/office/drawing/2014/main" val="960145138"/>
                    </a:ext>
                  </a:extLst>
                </a:gridCol>
                <a:gridCol w="1398733">
                  <a:extLst>
                    <a:ext uri="{9D8B030D-6E8A-4147-A177-3AD203B41FA5}">
                      <a16:colId xmlns:a16="http://schemas.microsoft.com/office/drawing/2014/main" val="3980476120"/>
                    </a:ext>
                  </a:extLst>
                </a:gridCol>
                <a:gridCol w="1420918">
                  <a:extLst>
                    <a:ext uri="{9D8B030D-6E8A-4147-A177-3AD203B41FA5}">
                      <a16:colId xmlns:a16="http://schemas.microsoft.com/office/drawing/2014/main" val="792766315"/>
                    </a:ext>
                  </a:extLst>
                </a:gridCol>
              </a:tblGrid>
              <a:tr h="11102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Study Day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Week on 3HP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Day Post HP Dose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Geometric mean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Troughs,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</a:t>
                      </a:r>
                      <a:r>
                        <a:rPr lang="en-US" sz="1600" baseline="30000" dirty="0">
                          <a:effectLst/>
                        </a:rPr>
                        <a:t>th</a:t>
                      </a:r>
                      <a:r>
                        <a:rPr lang="en-US" sz="1600" dirty="0">
                          <a:effectLst/>
                        </a:rPr>
                        <a:t> and 95</a:t>
                      </a:r>
                      <a:r>
                        <a:rPr lang="en-US" sz="1600" baseline="30000" dirty="0">
                          <a:effectLst/>
                        </a:rPr>
                        <a:t>th</a:t>
                      </a:r>
                      <a:r>
                        <a:rPr lang="en-US" sz="1600" dirty="0">
                          <a:effectLst/>
                        </a:rPr>
                        <a:t> 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Regimen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9342902"/>
                  </a:ext>
                </a:extLst>
              </a:tr>
              <a:tr h="2236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57/58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500 -2080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DTG alone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5447803"/>
                  </a:ext>
                </a:extLst>
              </a:tr>
              <a:tr h="3160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Week 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1053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412 - 1834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DTG+HP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7260826"/>
                  </a:ext>
                </a:extLst>
              </a:tr>
              <a:tr h="2932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Week 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492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200-1063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DTG+HP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6505014"/>
                  </a:ext>
                </a:extLst>
              </a:tr>
              <a:tr h="3019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Week 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657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295-1502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DTG+HP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2342266"/>
                  </a:ext>
                </a:extLst>
              </a:tr>
              <a:tr h="3019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Week 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355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134-933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DTG+HP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7919733"/>
                  </a:ext>
                </a:extLst>
              </a:tr>
              <a:tr h="2932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Week 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140 - 794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DTG+HP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4563108"/>
                  </a:ext>
                </a:extLst>
              </a:tr>
              <a:tr h="2932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Week 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289 - 1603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DTG+HP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2198200"/>
                  </a:ext>
                </a:extLst>
              </a:tr>
              <a:tr h="2846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Week 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394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121 - 1079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DTG+HP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529098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89331" y="5493260"/>
            <a:ext cx="60138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*HP doses were given on Days 58, 65, 72, 79, 86, 93, 100, 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107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0" y="1933754"/>
            <a:ext cx="1216324" cy="34764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47038" y="1981200"/>
            <a:ext cx="1517187" cy="34764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D6697A6-7C50-B740-BBEB-08E18584533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919482" y="1971336"/>
          <a:ext cx="3907391" cy="17526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16965">
                  <a:extLst>
                    <a:ext uri="{9D8B030D-6E8A-4147-A177-3AD203B41FA5}">
                      <a16:colId xmlns:a16="http://schemas.microsoft.com/office/drawing/2014/main" val="55552796"/>
                    </a:ext>
                  </a:extLst>
                </a:gridCol>
                <a:gridCol w="1890426">
                  <a:extLst>
                    <a:ext uri="{9D8B030D-6E8A-4147-A177-3AD203B41FA5}">
                      <a16:colId xmlns:a16="http://schemas.microsoft.com/office/drawing/2014/main" val="23843041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Change</a:t>
                      </a:r>
                      <a:r>
                        <a:rPr lang="en-US" baseline="0" dirty="0" smtClean="0"/>
                        <a:t> in AUC</a:t>
                      </a:r>
                      <a:endParaRPr lang="en-US" dirty="0"/>
                    </a:p>
                    <a:p>
                      <a:pPr algn="ctr"/>
                      <a:r>
                        <a:rPr lang="en-US" dirty="0"/>
                        <a:t>(n=60)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766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Delta AUC </a:t>
                      </a:r>
                      <a:r>
                        <a:rPr lang="en-US" dirty="0"/>
                        <a:t>week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+16% (75)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93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Delta AUC </a:t>
                      </a:r>
                      <a:r>
                        <a:rPr lang="en-US" dirty="0"/>
                        <a:t>week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-29% (23)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671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Delta AUC </a:t>
                      </a:r>
                      <a:r>
                        <a:rPr lang="en-US" dirty="0"/>
                        <a:t>week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-29% (27)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45567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543026" y="6483752"/>
            <a:ext cx="3648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2060"/>
                </a:solidFill>
              </a:rPr>
              <a:t>Dooley, et al., CROI 2019, LB37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19482" y="3867348"/>
            <a:ext cx="3905840" cy="24006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Viral load &lt; 40 copies/mL at Baseline, Week 9 (DTG+HP) in all participants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One participant with VL = 2,300 copies/mL at Week 24 (4 weeks post-HP); following adherence counseling, on recheck VL &lt; 40 </a:t>
            </a:r>
            <a:r>
              <a:rPr lang="en-US" dirty="0" smtClean="0">
                <a:latin typeface="Century Gothic" panose="020B0502020202020204" pitchFamily="34" charset="0"/>
              </a:rPr>
              <a:t>copies/mL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51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006" y="276636"/>
            <a:ext cx="10515600" cy="962230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LTBI Treatment Guidelines– WHO 2018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50284" y="6428446"/>
            <a:ext cx="7064476" cy="298551"/>
          </a:xfrm>
        </p:spPr>
        <p:txBody>
          <a:bodyPr/>
          <a:lstStyle/>
          <a:p>
            <a:r>
              <a:rPr lang="en-US" sz="1600" dirty="0"/>
              <a:t>http://</a:t>
            </a:r>
            <a:r>
              <a:rPr lang="en-US" sz="1600" dirty="0" smtClean="0"/>
              <a:t>apps.who.int/iris/bitstream/handle/10665/260233/978924550239-eng.pdf;jsessionid=01FC4B448B5BE575BBC0C1421FD14724?sequence=1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24" y="1238866"/>
            <a:ext cx="3648282" cy="4930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72700" y="2940446"/>
            <a:ext cx="7168955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Remark</a:t>
            </a:r>
            <a:r>
              <a:rPr lang="en-US" sz="2000" dirty="0" smtClean="0"/>
              <a:t>: Rifampicin- and </a:t>
            </a:r>
            <a:r>
              <a:rPr lang="en-US" sz="2000" dirty="0" err="1" smtClean="0"/>
              <a:t>rifapentine</a:t>
            </a:r>
            <a:r>
              <a:rPr lang="en-US" sz="2000" dirty="0" smtClean="0"/>
              <a:t>-containing regimens should be prescribed with caution to people living with HIV who are on ART because of potential </a:t>
            </a:r>
            <a:r>
              <a:rPr lang="en-US" sz="2000" b="1" dirty="0" smtClean="0"/>
              <a:t>drug-drug interactions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958459" y="4138040"/>
            <a:ext cx="6197435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settings with high TB incidence and transmission, adults and adolescents living with HIV who have an unknown or a positive TST and are unlikely to have active TB disease </a:t>
            </a:r>
            <a:r>
              <a:rPr lang="en-US" sz="2000" b="1" dirty="0" smtClean="0"/>
              <a:t>should receive at least 36 months of IPT, </a:t>
            </a:r>
            <a:r>
              <a:rPr lang="en-US" sz="2000" dirty="0" smtClean="0"/>
              <a:t>regardless of whether they are receiving ART.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848569" y="1127299"/>
            <a:ext cx="7168956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Rifapentine</a:t>
            </a:r>
            <a:r>
              <a:rPr lang="en-US" sz="2000" b="1" dirty="0" smtClean="0"/>
              <a:t> and isoniazid weekly for 3 months may be offered as an alternative to 6 months of isoniazid monotherapy as preventive therapy for both adults and children in countries with a high TB incidence (Conditional recommendation, moderate-quality evidence. New Recommendation)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976860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72C22-8D0D-4475-B0FE-12E61CEDAD32}" type="slidenum">
              <a:rPr lang="en-US" smtClean="0"/>
              <a:t>36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7971" y="1253297"/>
            <a:ext cx="7356290" cy="50167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 smtClean="0"/>
              <a:t>Updated CDC recommendations </a:t>
            </a:r>
            <a:r>
              <a:rPr lang="en-US" sz="2000" b="1" dirty="0"/>
              <a:t>for once-weekly </a:t>
            </a:r>
            <a:r>
              <a:rPr lang="en-US" sz="2000" b="1" dirty="0">
                <a:solidFill>
                  <a:srgbClr val="FF0000"/>
                </a:solidFill>
              </a:rPr>
              <a:t>isoniazid-</a:t>
            </a:r>
            <a:r>
              <a:rPr lang="en-US" sz="2000" b="1" dirty="0" err="1">
                <a:solidFill>
                  <a:srgbClr val="FF0000"/>
                </a:solidFill>
              </a:rPr>
              <a:t>rifapentine</a:t>
            </a:r>
            <a:r>
              <a:rPr lang="en-US" sz="2000" b="1" dirty="0"/>
              <a:t> for 12 weeks (3HP) for </a:t>
            </a:r>
            <a:r>
              <a:rPr lang="en-US" sz="2000" b="1" dirty="0" smtClean="0"/>
              <a:t>LTBI treatment (June 2018)</a:t>
            </a:r>
            <a:r>
              <a:rPr lang="en-US" sz="2000" b="1" dirty="0"/>
              <a:t/>
            </a:r>
            <a:br>
              <a:rPr lang="en-US" sz="2000" b="1" dirty="0"/>
            </a:br>
            <a:endParaRPr lang="en-US" sz="2000" b="1" dirty="0"/>
          </a:p>
          <a:p>
            <a:r>
              <a:rPr lang="en-US" sz="2000" dirty="0"/>
              <a:t>CDC continues to recommend use of the short-course combination regimen of once-weekly isoniazid-</a:t>
            </a:r>
            <a:r>
              <a:rPr lang="en-US" sz="2000" dirty="0" err="1"/>
              <a:t>rifapentine</a:t>
            </a:r>
            <a:r>
              <a:rPr lang="en-US" sz="2000" dirty="0"/>
              <a:t> for 12 weeks (3HP) for treatment of latent tuberculosis infection (LTBI) in adults. With regard to age limits, HIV infection, and administration of the treatment, </a:t>
            </a:r>
            <a:r>
              <a:rPr lang="en-US" sz="2000" b="1" dirty="0"/>
              <a:t>CDC now also recommends the following</a:t>
            </a:r>
            <a:r>
              <a:rPr lang="en-US" sz="2000" dirty="0" smtClean="0"/>
              <a:t>:</a:t>
            </a:r>
          </a:p>
          <a:p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use of 3HP in persons aged 2–17 years</a:t>
            </a:r>
            <a:r>
              <a:rPr lang="en-US" sz="2000" dirty="0" smtClean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use of 3HP in persons with LTBI who are living with human immunodeficiency virus (HIV) infection, including acquired immunodeficiency syndrome (AIDS) and taking antiretroviral medications with acceptable drug-drug interactions with </a:t>
            </a:r>
            <a:r>
              <a:rPr lang="en-US" sz="2000" b="1" dirty="0" err="1"/>
              <a:t>rifapentine</a:t>
            </a:r>
            <a:r>
              <a:rPr lang="en-US" sz="2000" b="1" dirty="0" smtClean="0"/>
              <a:t>*</a:t>
            </a:r>
            <a:endParaRPr lang="en-US" sz="2000" b="1" dirty="0"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0202" y="5943871"/>
            <a:ext cx="2414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r>
              <a:rPr lang="en-US" dirty="0" err="1" smtClean="0"/>
              <a:t>efavirenz</a:t>
            </a:r>
            <a:r>
              <a:rPr lang="en-US" dirty="0" smtClean="0"/>
              <a:t> or </a:t>
            </a:r>
            <a:r>
              <a:rPr lang="en-US" dirty="0" err="1" smtClean="0"/>
              <a:t>raltegravir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3269" y="6356350"/>
            <a:ext cx="80162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https://www.cdc.gov/mmwr/volumes/67/wr/mm6725a5.htm?s_cid=mm6725a5_w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84" y="187040"/>
            <a:ext cx="1168614" cy="8798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3484" y="2199189"/>
            <a:ext cx="4171333" cy="24512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53583" y="1786710"/>
            <a:ext cx="3603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Updated </a:t>
            </a:r>
            <a:r>
              <a:rPr lang="en-US" b="1" dirty="0"/>
              <a:t>ART </a:t>
            </a:r>
            <a:r>
              <a:rPr lang="en-US" b="1" dirty="0" smtClean="0"/>
              <a:t>guidelines (</a:t>
            </a:r>
            <a:r>
              <a:rPr lang="en-US" b="1" dirty="0"/>
              <a:t>July 2018 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7926188" y="4736704"/>
            <a:ext cx="41120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200" dirty="0">
                <a:solidFill>
                  <a:srgbClr val="000000"/>
                </a:solidFill>
                <a:latin typeface="Arial"/>
              </a:rPr>
              <a:t>http://www.who.int/hiv/pub/guidelines/ARV2018update/en/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0558" y="267041"/>
            <a:ext cx="1482042" cy="1462334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8049509" y="2569580"/>
            <a:ext cx="1765823" cy="26621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49123" y="4650409"/>
            <a:ext cx="625033" cy="36329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803002" y="4919278"/>
            <a:ext cx="625033" cy="36329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890558" y="5282572"/>
            <a:ext cx="3819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Stay tuned for guidelines to follow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27526539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125" y="721763"/>
            <a:ext cx="11604625" cy="1143000"/>
          </a:xfrm>
        </p:spPr>
        <p:txBody>
          <a:bodyPr>
            <a:noAutofit/>
          </a:bodyPr>
          <a:lstStyle/>
          <a:p>
            <a:r>
              <a:rPr lang="en-US" sz="3600" b="1" u="sng" dirty="0" smtClean="0">
                <a:latin typeface="Century Gothic" panose="020B0502020202020204" pitchFamily="34" charset="0"/>
              </a:rPr>
              <a:t>Question 4:</a:t>
            </a:r>
            <a:r>
              <a:rPr lang="en-US" sz="3600" b="1" dirty="0" smtClean="0">
                <a:latin typeface="Century Gothic" panose="020B0502020202020204" pitchFamily="34" charset="0"/>
              </a:rPr>
              <a:t> </a:t>
            </a:r>
            <a:r>
              <a:rPr lang="en-US" sz="3600" dirty="0" smtClean="0">
                <a:latin typeface="Century Gothic" panose="020B0502020202020204" pitchFamily="34" charset="0"/>
              </a:rPr>
              <a:t>His </a:t>
            </a:r>
            <a:r>
              <a:rPr lang="en-US" sz="3600" dirty="0">
                <a:latin typeface="Century Gothic" panose="020B0502020202020204" pitchFamily="34" charset="0"/>
              </a:rPr>
              <a:t>shipmate has </a:t>
            </a:r>
            <a:r>
              <a:rPr lang="en-US" sz="3600" dirty="0" smtClean="0">
                <a:latin typeface="Century Gothic" panose="020B0502020202020204" pitchFamily="34" charset="0"/>
              </a:rPr>
              <a:t>HIV (on DTG/TAF/FTC) &amp; new </a:t>
            </a:r>
            <a:r>
              <a:rPr lang="en-US" sz="3600" dirty="0">
                <a:latin typeface="Century Gothic" panose="020B0502020202020204" pitchFamily="34" charset="0"/>
              </a:rPr>
              <a:t>positive Tuberculin Skin Test. She spends long periods </a:t>
            </a:r>
            <a:r>
              <a:rPr lang="en-US" sz="3600" dirty="0" smtClean="0">
                <a:latin typeface="Century Gothic" panose="020B0502020202020204" pitchFamily="34" charset="0"/>
              </a:rPr>
              <a:t>at </a:t>
            </a:r>
            <a:r>
              <a:rPr lang="en-US" sz="3600" dirty="0">
                <a:latin typeface="Century Gothic" panose="020B0502020202020204" pitchFamily="34" charset="0"/>
              </a:rPr>
              <a:t>sea w/o access to </a:t>
            </a:r>
            <a:r>
              <a:rPr lang="en-US" sz="3600" dirty="0" smtClean="0">
                <a:latin typeface="Century Gothic" panose="020B0502020202020204" pitchFamily="34" charset="0"/>
              </a:rPr>
              <a:t>care; requests a short course. What </a:t>
            </a:r>
            <a:r>
              <a:rPr lang="en-US" sz="3600" dirty="0">
                <a:latin typeface="Century Gothic" panose="020B0502020202020204" pitchFamily="34" charset="0"/>
              </a:rPr>
              <a:t>advice do you give her?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5" y="3004595"/>
            <a:ext cx="10918825" cy="3570376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No need for treatment for latent TB infection (LTBI); ART is sufficient to prevent TB disease in patients with HIV infection</a:t>
            </a:r>
            <a:endParaRPr lang="en-US" baseline="30000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  <a:p>
            <a:pPr marL="514350" indent="-514350">
              <a:buAutoNum type="alphaU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Take isoniazid preventive treatment (IPT) for 6 months </a:t>
            </a:r>
          </a:p>
          <a:p>
            <a:pPr marL="514350" indent="-514350">
              <a:buAutoNum type="alphaUcPeriod"/>
            </a:pPr>
            <a:r>
              <a:rPr lang="en-US" dirty="0" smtClean="0">
                <a:latin typeface="Century Gothic" panose="020B0502020202020204" pitchFamily="34" charset="0"/>
              </a:rPr>
              <a:t>Take a 12-dose, once-weekly treatment with INH and RPT</a:t>
            </a:r>
          </a:p>
          <a:p>
            <a:pPr marL="514350" indent="-514350">
              <a:buAutoNum type="alphaU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Take rifampin daily for 4 months</a:t>
            </a:r>
          </a:p>
          <a:p>
            <a:pPr marL="514350" indent="-514350">
              <a:buAutoNum type="alphaU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Take one month of daily INH and RPT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2125" y="2358264"/>
            <a:ext cx="1063114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Options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64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365" t="1394" r="1010" b="2427"/>
          <a:stretch/>
        </p:blipFill>
        <p:spPr>
          <a:xfrm>
            <a:off x="865414" y="1617508"/>
            <a:ext cx="10335986" cy="49872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832" y="140270"/>
            <a:ext cx="2094727" cy="161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07" y="1784866"/>
            <a:ext cx="3974126" cy="29844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787" y="96656"/>
            <a:ext cx="10735174" cy="11430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BRIEF TB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30428" y="1400145"/>
            <a:ext cx="1381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CD4 &lt;250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2147" y="1230868"/>
            <a:ext cx="3422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Time </a:t>
            </a:r>
            <a:r>
              <a:rPr lang="en-US" dirty="0">
                <a:latin typeface="Century Gothic" panose="020B0502020202020204" pitchFamily="34" charset="0"/>
              </a:rPr>
              <a:t>to endpoint for all </a:t>
            </a:r>
            <a:r>
              <a:rPr lang="en-US" dirty="0" err="1">
                <a:latin typeface="Century Gothic" panose="020B0502020202020204" pitchFamily="34" charset="0"/>
              </a:rPr>
              <a:t>ppts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239" y="1784866"/>
            <a:ext cx="3484450" cy="34844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188" y="1784866"/>
            <a:ext cx="3493240" cy="34932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08720" y="6471169"/>
            <a:ext cx="3040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Swindells S, NEJM March 2019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02868" y="642673"/>
            <a:ext cx="3038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Time to endpoint, by CD4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Right Brace 9"/>
          <p:cNvSpPr/>
          <p:nvPr/>
        </p:nvSpPr>
        <p:spPr>
          <a:xfrm rot="16200000">
            <a:off x="8110216" y="-2508342"/>
            <a:ext cx="193457" cy="7284958"/>
          </a:xfrm>
          <a:prstGeom prst="rightBrace">
            <a:avLst>
              <a:gd name="adj1" fmla="val 13142"/>
              <a:gd name="adj2" fmla="val 532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553569" y="1379488"/>
            <a:ext cx="13676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CD4 </a:t>
            </a:r>
            <a:r>
              <a:rPr lang="en-US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&gt;250</a:t>
            </a: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709281"/>
              </p:ext>
            </p:extLst>
          </p:nvPr>
        </p:nvGraphicFramePr>
        <p:xfrm>
          <a:off x="94387" y="5266239"/>
          <a:ext cx="5455368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3391">
                  <a:extLst>
                    <a:ext uri="{9D8B030D-6E8A-4147-A177-3AD203B41FA5}">
                      <a16:colId xmlns:a16="http://schemas.microsoft.com/office/drawing/2014/main" val="4051124737"/>
                    </a:ext>
                  </a:extLst>
                </a:gridCol>
                <a:gridCol w="1713520">
                  <a:extLst>
                    <a:ext uri="{9D8B030D-6E8A-4147-A177-3AD203B41FA5}">
                      <a16:colId xmlns:a16="http://schemas.microsoft.com/office/drawing/2014/main" val="3626706745"/>
                    </a:ext>
                  </a:extLst>
                </a:gridCol>
                <a:gridCol w="1818457">
                  <a:extLst>
                    <a:ext uri="{9D8B030D-6E8A-4147-A177-3AD203B41FA5}">
                      <a16:colId xmlns:a16="http://schemas.microsoft.com/office/drawing/2014/main" val="2627723557"/>
                    </a:ext>
                  </a:extLst>
                </a:gridCol>
              </a:tblGrid>
              <a:tr h="334570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1HP</a:t>
                      </a:r>
                      <a:endParaRPr lang="en-US" sz="20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9H</a:t>
                      </a:r>
                      <a:endParaRPr lang="en-US" sz="2000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0726275"/>
                  </a:ext>
                </a:extLst>
              </a:tr>
              <a:tr h="1003709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Events/PY</a:t>
                      </a:r>
                    </a:p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Incidence per 100 PY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32/4926</a:t>
                      </a:r>
                    </a:p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0.65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33/4896</a:t>
                      </a:r>
                    </a:p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0.67</a:t>
                      </a:r>
                      <a:endParaRPr lang="en-US" sz="200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9130045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943600" y="5416606"/>
            <a:ext cx="5526361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Efavirenz</a:t>
            </a:r>
            <a:r>
              <a:rPr lang="en-US" sz="2400" b="1" dirty="0" smtClean="0"/>
              <a:t>-</a:t>
            </a:r>
            <a:r>
              <a:rPr lang="en-US" sz="2400" dirty="0" smtClean="0"/>
              <a:t>based </a:t>
            </a:r>
            <a:r>
              <a:rPr lang="en-US" sz="2400" dirty="0"/>
              <a:t>ART permitted while on RPT/INH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992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I</a:t>
            </a:r>
            <a:r>
              <a:rPr lang="en-US" dirty="0" smtClean="0">
                <a:latin typeface="Century Gothic" panose="020B0502020202020204" pitchFamily="34" charset="0"/>
              </a:rPr>
              <a:t>nitial presentation 4/7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36179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VS: T 38.4 HR 105  RR 35  BP 72/40  SaO</a:t>
            </a:r>
            <a:r>
              <a:rPr lang="en-US" baseline="-25000" dirty="0" smtClean="0"/>
              <a:t>2</a:t>
            </a:r>
            <a:r>
              <a:rPr lang="en-US" dirty="0" smtClean="0"/>
              <a:t> 82% on 100% non-rebreather</a:t>
            </a:r>
          </a:p>
          <a:p>
            <a:pPr lvl="1"/>
            <a:r>
              <a:rPr lang="en-US" dirty="0" smtClean="0"/>
              <a:t>Coarse crackles bilaterally; purplish skin lesions; benign abdomen; no edema</a:t>
            </a:r>
          </a:p>
          <a:p>
            <a:r>
              <a:rPr lang="en-US" dirty="0" smtClean="0"/>
              <a:t>Admitted to ICU, intubated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01191" y="365125"/>
            <a:ext cx="4969476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66-yo Scandinavian </a:t>
            </a:r>
            <a:r>
              <a:rPr lang="en-US" sz="2000" dirty="0"/>
              <a:t>sailor with history of depression presents from cargo ship </a:t>
            </a:r>
            <a:r>
              <a:rPr lang="en-US" sz="2000" dirty="0" smtClean="0"/>
              <a:t>w/ </a:t>
            </a:r>
            <a:r>
              <a:rPr lang="en-US" sz="2000" b="1" dirty="0" smtClean="0"/>
              <a:t>chills</a:t>
            </a:r>
            <a:r>
              <a:rPr lang="en-US" sz="2000" b="1" dirty="0"/>
              <a:t>, dyspnea, </a:t>
            </a:r>
            <a:r>
              <a:rPr lang="en-US" sz="2000" b="1" dirty="0" smtClean="0"/>
              <a:t>cough, and </a:t>
            </a:r>
            <a:r>
              <a:rPr lang="en-US" sz="2000" b="1" dirty="0"/>
              <a:t>feeling freezing </a:t>
            </a:r>
            <a:r>
              <a:rPr lang="en-US" sz="2000" b="1" dirty="0" smtClean="0"/>
              <a:t>cold</a:t>
            </a:r>
            <a:endParaRPr lang="en-GB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4534" y="6378072"/>
            <a:ext cx="1375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4/8 Chest CT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818"/>
          <a:stretch/>
        </p:blipFill>
        <p:spPr>
          <a:xfrm>
            <a:off x="7697165" y="3249804"/>
            <a:ext cx="4190878" cy="3176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34" y="3331917"/>
            <a:ext cx="4209512" cy="30461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49299" y="6426029"/>
            <a:ext cx="1375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4/7 CXR (AP)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9694" y="4652633"/>
            <a:ext cx="2021229" cy="172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800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Acknowledgements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407" y="1939925"/>
            <a:ext cx="10567449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dirty="0" smtClean="0">
                <a:latin typeface="Century Gothic" panose="020B0502020202020204" pitchFamily="34" charset="0"/>
              </a:rPr>
              <a:t>Maunank Shah </a:t>
            </a:r>
            <a:r>
              <a:rPr lang="en-US" sz="3300" b="1" dirty="0" smtClean="0">
                <a:latin typeface="Century Gothic" panose="020B0502020202020204" pitchFamily="34" charset="0"/>
              </a:rPr>
              <a:t>						</a:t>
            </a:r>
            <a:r>
              <a:rPr lang="en-US" sz="3300" dirty="0" smtClean="0">
                <a:latin typeface="Century Gothic" panose="020B0502020202020204" pitchFamily="34" charset="0"/>
              </a:rPr>
              <a:t>Mauro </a:t>
            </a:r>
            <a:r>
              <a:rPr lang="en-US" sz="3300" dirty="0" err="1" smtClean="0">
                <a:latin typeface="Century Gothic" panose="020B0502020202020204" pitchFamily="34" charset="0"/>
              </a:rPr>
              <a:t>Schecter</a:t>
            </a:r>
            <a:endParaRPr lang="en-US" sz="33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3300" dirty="0" smtClean="0">
                <a:latin typeface="Century Gothic" panose="020B0502020202020204" pitchFamily="34" charset="0"/>
              </a:rPr>
              <a:t>Kelly </a:t>
            </a:r>
            <a:r>
              <a:rPr lang="en-US" sz="3300" dirty="0">
                <a:latin typeface="Century Gothic" panose="020B0502020202020204" pitchFamily="34" charset="0"/>
              </a:rPr>
              <a:t>Dooley						</a:t>
            </a:r>
            <a:r>
              <a:rPr lang="en-US" sz="3300" dirty="0" smtClean="0">
                <a:latin typeface="Century Gothic" panose="020B0502020202020204" pitchFamily="34" charset="0"/>
              </a:rPr>
              <a:t>        David Back</a:t>
            </a:r>
          </a:p>
          <a:p>
            <a:pPr marL="0" indent="0">
              <a:buNone/>
            </a:pPr>
            <a:r>
              <a:rPr lang="en-US" sz="3300" dirty="0" smtClean="0">
                <a:latin typeface="Century Gothic" panose="020B0502020202020204" pitchFamily="34" charset="0"/>
              </a:rPr>
              <a:t>Dick Chaisson</a:t>
            </a:r>
            <a:r>
              <a:rPr lang="en-US" sz="3000" dirty="0" smtClean="0">
                <a:latin typeface="Century Gothic" panose="020B0502020202020204" pitchFamily="34" charset="0"/>
              </a:rPr>
              <a:t>						</a:t>
            </a:r>
            <a:r>
              <a:rPr lang="en-US" sz="3300" dirty="0" smtClean="0">
                <a:latin typeface="Century Gothic" panose="020B0502020202020204" pitchFamily="34" charset="0"/>
              </a:rPr>
              <a:t>  Katie </a:t>
            </a:r>
            <a:r>
              <a:rPr lang="en-US" sz="3300" dirty="0">
                <a:latin typeface="Century Gothic" panose="020B0502020202020204" pitchFamily="34" charset="0"/>
              </a:rPr>
              <a:t>McAllister</a:t>
            </a:r>
          </a:p>
          <a:p>
            <a:pPr marL="0" indent="0">
              <a:buNone/>
            </a:pPr>
            <a:endParaRPr lang="en-US" sz="30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3000" dirty="0" smtClean="0">
                <a:latin typeface="Century Gothic" panose="020B0502020202020204" pitchFamily="34" charset="0"/>
              </a:rPr>
              <a:t>			</a:t>
            </a: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Clinical Pharmacology Division, Infectious Disease Division, JHU SOM</a:t>
            </a:r>
          </a:p>
          <a:p>
            <a:pPr marL="0" indent="0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Johns Hopkins Center for TB Research</a:t>
            </a:r>
          </a:p>
          <a:p>
            <a:pPr marL="0" indent="0">
              <a:buNone/>
            </a:pPr>
            <a:r>
              <a:rPr lang="en-US" dirty="0" smtClean="0">
                <a:latin typeface="Century Gothic" panose="020B0502020202020204" pitchFamily="34" charset="0"/>
              </a:rPr>
              <a:t>Johns </a:t>
            </a:r>
            <a:r>
              <a:rPr lang="en-US" dirty="0">
                <a:latin typeface="Century Gothic" panose="020B0502020202020204" pitchFamily="34" charset="0"/>
              </a:rPr>
              <a:t>Hopkins University Center for AIDS Research (CFAR) P30AI094189</a:t>
            </a:r>
          </a:p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Johns Hopkins Clinical Research Scholars KL2 Award</a:t>
            </a:r>
          </a:p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Pearl M. </a:t>
            </a:r>
            <a:r>
              <a:rPr lang="en-US" dirty="0" err="1">
                <a:latin typeface="Century Gothic" panose="020B0502020202020204" pitchFamily="34" charset="0"/>
              </a:rPr>
              <a:t>Stetler</a:t>
            </a:r>
            <a:r>
              <a:rPr lang="en-US" dirty="0">
                <a:latin typeface="Century Gothic" panose="020B0502020202020204" pitchFamily="34" charset="0"/>
              </a:rPr>
              <a:t> Research Award for Women Physicians</a:t>
            </a:r>
          </a:p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NIH T32 GM066691-11 &amp; GM066691-12, NIGMS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261" y="230188"/>
            <a:ext cx="2701595" cy="13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924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Extra Slides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3746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 ASSIST: www.hivassist.com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41739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Useful online educational tool for HIV treatment decision support leveraging several databases (incl. Liverpool DDI!) to generate prospective ART regimens, weighted and ranked by utility</a:t>
            </a:r>
          </a:p>
          <a:p>
            <a:pPr lvl="1"/>
            <a:r>
              <a:rPr lang="en-US" sz="2800" b="1" dirty="0" smtClean="0"/>
              <a:t>IAS </a:t>
            </a:r>
            <a:r>
              <a:rPr lang="en-US" sz="2800" b="1" dirty="0"/>
              <a:t>2019: </a:t>
            </a:r>
            <a:r>
              <a:rPr lang="en-US" sz="2800" b="1" dirty="0" smtClean="0"/>
              <a:t>Poster</a:t>
            </a:r>
            <a:r>
              <a:rPr lang="en-US" sz="2800" b="1" dirty="0"/>
              <a:t> </a:t>
            </a:r>
            <a:r>
              <a:rPr lang="en-US" sz="2800" b="1" dirty="0" smtClean="0"/>
              <a:t>MOPEB228</a:t>
            </a:r>
          </a:p>
          <a:p>
            <a:pPr lvl="2"/>
            <a:r>
              <a:rPr lang="en-US" sz="2400" dirty="0"/>
              <a:t>Retrospective cohort validation study of </a:t>
            </a:r>
            <a:r>
              <a:rPr lang="en-US" sz="2400" dirty="0" smtClean="0"/>
              <a:t>tool</a:t>
            </a:r>
            <a:endParaRPr lang="en-US" sz="2400" b="1" dirty="0" smtClean="0"/>
          </a:p>
          <a:p>
            <a:pPr lvl="1"/>
            <a:r>
              <a:rPr lang="en-US" sz="2800" b="1" dirty="0" smtClean="0"/>
              <a:t>Monday </a:t>
            </a:r>
            <a:r>
              <a:rPr lang="en-US" sz="2800" b="1" dirty="0"/>
              <a:t>July 22 </a:t>
            </a:r>
            <a:r>
              <a:rPr lang="en-US" sz="2800" b="1" dirty="0" smtClean="0"/>
              <a:t>12:30-14:30</a:t>
            </a: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616" y="484032"/>
            <a:ext cx="2386330" cy="703580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4" b="33118"/>
          <a:stretch/>
        </p:blipFill>
        <p:spPr>
          <a:xfrm>
            <a:off x="6096000" y="2145079"/>
            <a:ext cx="5873936" cy="310260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509828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333" y="-320675"/>
            <a:ext cx="10515600" cy="1325563"/>
          </a:xfrm>
        </p:spPr>
        <p:txBody>
          <a:bodyPr/>
          <a:lstStyle/>
          <a:p>
            <a:r>
              <a:rPr lang="en-US" dirty="0"/>
              <a:t>HIVASSIST: www.hivassist.com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67566" r="-2132" b="-462"/>
          <a:stretch/>
        </p:blipFill>
        <p:spPr>
          <a:xfrm>
            <a:off x="143933" y="1004888"/>
            <a:ext cx="9719734" cy="2413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3" y="1004887"/>
            <a:ext cx="8725791" cy="32284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3" y="1004887"/>
            <a:ext cx="8720667" cy="48550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591" y="116541"/>
            <a:ext cx="7048749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387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630"/>
    </mc:Choice>
    <mc:Fallback xmlns="">
      <p:transition spd="slow" advTm="696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159471-6E39-409D-BB1B-20B1F58A9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18" y="89179"/>
            <a:ext cx="10323871" cy="667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948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/>
              <a:t>Exposure-response for rifampin</a:t>
            </a:r>
          </a:p>
        </p:txBody>
      </p:sp>
      <p:sp>
        <p:nvSpPr>
          <p:cNvPr id="201731" name="Text Box 3"/>
          <p:cNvSpPr txBox="1">
            <a:spLocks noChangeArrowheads="1"/>
          </p:cNvSpPr>
          <p:nvPr/>
        </p:nvSpPr>
        <p:spPr bwMode="auto">
          <a:xfrm>
            <a:off x="357554" y="6492456"/>
            <a:ext cx="59817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dirty="0" err="1"/>
              <a:t>Jayaram</a:t>
            </a:r>
            <a:r>
              <a:rPr lang="en-US" altLang="en-US" sz="1400" dirty="0"/>
              <a:t> et al, AAC (2003); 47:2118; </a:t>
            </a:r>
            <a:r>
              <a:rPr lang="en-US" altLang="en-US" sz="1400" dirty="0" err="1"/>
              <a:t>Diacon</a:t>
            </a:r>
            <a:r>
              <a:rPr lang="en-US" altLang="en-US" sz="1400" dirty="0"/>
              <a:t> et al, AAC 2007; 51(8)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44162" y="4510455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Dose-response in mouse model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14401"/>
            <a:ext cx="4572000" cy="319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31659" y="4141857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Early Bactericidal Activity in smear-positive pulmonary TB patients</a:t>
            </a:r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272" y="882162"/>
            <a:ext cx="3832766" cy="372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29509" y="5341451"/>
            <a:ext cx="91028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Rifampin is currently dosed at the low end of the therapeutic spectrum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18344" y="6430901"/>
            <a:ext cx="318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courtesy of Maunank Shah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54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3290" y="50661"/>
            <a:ext cx="1131683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Century Gothic" panose="020B0502020202020204" pitchFamily="34" charset="0"/>
              </a:rPr>
              <a:t>EFV dose: 400mg vs 600mg</a:t>
            </a:r>
            <a:r>
              <a:rPr lang="en-US" dirty="0" smtClean="0">
                <a:solidFill>
                  <a:srgbClr val="3333FF"/>
                </a:solidFill>
                <a:latin typeface="Century Gothic" panose="020B0502020202020204" pitchFamily="34" charset="0"/>
              </a:rPr>
              <a:t/>
            </a:r>
            <a:br>
              <a:rPr lang="en-US" dirty="0" smtClean="0">
                <a:solidFill>
                  <a:srgbClr val="3333FF"/>
                </a:solidFill>
                <a:latin typeface="Century Gothic" panose="020B0502020202020204" pitchFamily="34" charset="0"/>
              </a:rPr>
            </a:br>
            <a:r>
              <a:rPr lang="en-US" dirty="0" smtClean="0">
                <a:latin typeface="Century Gothic" panose="020B0502020202020204" pitchFamily="34" charset="0"/>
              </a:rPr>
              <a:t>ENCORE Study</a:t>
            </a:r>
            <a:endParaRPr lang="en-US" dirty="0">
              <a:latin typeface="Century Gothic" panose="020B0502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6748" y="1193661"/>
            <a:ext cx="116699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22917"/>
            <a:ext cx="8202093" cy="37490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62225" y="5446174"/>
            <a:ext cx="5917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Non-inferiority comparisons at week 48 for VL&lt; 50 copies/mL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76771"/>
            <a:ext cx="8543925" cy="54387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43868" y="6357209"/>
            <a:ext cx="5448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Carey D et al, </a:t>
            </a:r>
            <a:r>
              <a:rPr lang="fr-FR" dirty="0" smtClean="0">
                <a:hlinkClick r:id="rId5" tooltip="The Lancet. Infectious diseases."/>
              </a:rPr>
              <a:t>Lancet </a:t>
            </a:r>
            <a:r>
              <a:rPr lang="fr-FR" dirty="0">
                <a:hlinkClick r:id="rId5" tooltip="The Lancet. Infectious diseases."/>
              </a:rPr>
              <a:t>Infect Dis.</a:t>
            </a:r>
            <a:r>
              <a:rPr lang="fr-FR" dirty="0"/>
              <a:t> 2015 Jul;15(7):793-802.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2457" y="406355"/>
            <a:ext cx="3750070" cy="2658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03317" y="3268667"/>
            <a:ext cx="36892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Adverse event related to EFV: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126 </a:t>
            </a:r>
            <a:r>
              <a:rPr lang="en-US" dirty="0"/>
              <a:t>(39%) for </a:t>
            </a:r>
            <a:r>
              <a:rPr lang="en-US" dirty="0" smtClean="0"/>
              <a:t>EFV </a:t>
            </a:r>
            <a:r>
              <a:rPr lang="en-US" dirty="0"/>
              <a:t>400 </a:t>
            </a:r>
            <a:r>
              <a:rPr lang="en-US" dirty="0" smtClean="0"/>
              <a:t>mg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148 </a:t>
            </a:r>
            <a:r>
              <a:rPr lang="en-US" dirty="0"/>
              <a:t>(48%) for </a:t>
            </a:r>
            <a:r>
              <a:rPr lang="en-US" dirty="0" smtClean="0"/>
              <a:t>EFV </a:t>
            </a:r>
            <a:r>
              <a:rPr lang="en-US" dirty="0"/>
              <a:t>600 mg </a:t>
            </a:r>
            <a:r>
              <a:rPr lang="en-US" dirty="0" smtClean="0"/>
              <a:t>          (</a:t>
            </a:r>
            <a:r>
              <a:rPr lang="en-US" dirty="0"/>
              <a:t>p=0·03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u="sng" dirty="0" smtClean="0"/>
              <a:t>% w C12 &lt; 1 mg/L: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14 (5%) for EFV 400mg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1 of 14 w VL &gt;20 copies/mL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6 (2%) for EFV 600mg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3 of 6 w VL&gt; 20 copies/mL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3290" y="5708295"/>
            <a:ext cx="2778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EFV levels lower in 400mg group, but dose did not affect </a:t>
            </a:r>
            <a:r>
              <a:rPr lang="en-US" b="1" dirty="0" err="1" smtClean="0">
                <a:solidFill>
                  <a:srgbClr val="FF0000"/>
                </a:solidFill>
              </a:rPr>
              <a:t>virologic</a:t>
            </a:r>
            <a:r>
              <a:rPr lang="en-US" b="1" dirty="0" smtClean="0">
                <a:solidFill>
                  <a:srgbClr val="FF0000"/>
                </a:solidFill>
              </a:rPr>
              <a:t> response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88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RIFAVIRENZ Trial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EFV 600mg or 800mg + high-dose RIF 20 mg/kg in people w HIV-TB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6651" y="5134066"/>
            <a:ext cx="4581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Atwine</a:t>
            </a:r>
            <a:r>
              <a:rPr lang="en-US" dirty="0" smtClean="0"/>
              <a:t> </a:t>
            </a:r>
            <a:r>
              <a:rPr lang="en-US" dirty="0"/>
              <a:t>D, </a:t>
            </a:r>
            <a:r>
              <a:rPr lang="en-US" dirty="0" smtClean="0"/>
              <a:t>et al, </a:t>
            </a:r>
            <a:r>
              <a:rPr lang="en-US" dirty="0"/>
              <a:t>“</a:t>
            </a:r>
            <a:r>
              <a:rPr lang="en-US" dirty="0" err="1"/>
              <a:t>Efavirenz</a:t>
            </a:r>
            <a:r>
              <a:rPr lang="en-US" dirty="0"/>
              <a:t> pharmacokinetics with rifampin double dose in TB-HIV infected patients. 25</a:t>
            </a:r>
            <a:r>
              <a:rPr lang="en-US" baseline="30000" dirty="0"/>
              <a:t>th</a:t>
            </a:r>
            <a:r>
              <a:rPr lang="en-US" dirty="0"/>
              <a:t> Conference on Retroviruses and Opportunistic Infections. March 5, 2018. Boston. Abstract #456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71" y="2339582"/>
            <a:ext cx="5712928" cy="2280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8917" y="3968385"/>
            <a:ext cx="6196432" cy="220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213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3958"/>
            <a:ext cx="11073063" cy="1325563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EFV 400mg + INH/RIF in PLWH </a:t>
            </a:r>
            <a:r>
              <a:rPr lang="en-US" i="1" dirty="0" smtClean="0">
                <a:latin typeface="Century Gothic" panose="020B0502020202020204" pitchFamily="34" charset="0"/>
              </a:rPr>
              <a:t>without </a:t>
            </a:r>
            <a:r>
              <a:rPr lang="en-US" dirty="0" smtClean="0">
                <a:latin typeface="Century Gothic" panose="020B0502020202020204" pitchFamily="34" charset="0"/>
              </a:rPr>
              <a:t>TB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5230"/>
          <a:stretch/>
        </p:blipFill>
        <p:spPr>
          <a:xfrm>
            <a:off x="602539" y="1825625"/>
            <a:ext cx="7120977" cy="41237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8344" y="6176963"/>
            <a:ext cx="11702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hlinkClick r:id="rId4"/>
              </a:rPr>
              <a:t>Cerrone</a:t>
            </a:r>
            <a:r>
              <a:rPr lang="en-US" dirty="0">
                <a:hlinkClick r:id="rId4"/>
              </a:rPr>
              <a:t> M</a:t>
            </a:r>
            <a:r>
              <a:rPr lang="en-US" dirty="0"/>
              <a:t>, </a:t>
            </a:r>
            <a:r>
              <a:rPr lang="en-US" dirty="0" smtClean="0"/>
              <a:t>et al. Pharmacokinetics </a:t>
            </a:r>
            <a:r>
              <a:rPr lang="en-US" dirty="0"/>
              <a:t>of </a:t>
            </a:r>
            <a:r>
              <a:rPr lang="en-US" dirty="0" err="1"/>
              <a:t>Efavirenz</a:t>
            </a:r>
            <a:r>
              <a:rPr lang="en-US" dirty="0"/>
              <a:t> 400 mg Once Daily </a:t>
            </a:r>
            <a:r>
              <a:rPr lang="en-US" dirty="0" err="1"/>
              <a:t>Coadministered</a:t>
            </a:r>
            <a:r>
              <a:rPr lang="en-US" dirty="0"/>
              <a:t> With Isoniazid and Rifampicin in Human Immunodeficiency Virus-Infected Individuals. </a:t>
            </a:r>
            <a:r>
              <a:rPr lang="en-US" u="sng" dirty="0" err="1">
                <a:hlinkClick r:id="rId5" tooltip="Clinical infectious diseases : an official publication of the Infectious Diseases Society of America."/>
              </a:rPr>
              <a:t>Clin</a:t>
            </a:r>
            <a:r>
              <a:rPr lang="en-US" u="sng" dirty="0">
                <a:hlinkClick r:id="rId5" tooltip="Clinical infectious diseases : an official publication of the Infectious Diseases Society of America."/>
              </a:rPr>
              <a:t> Infect Dis.</a:t>
            </a:r>
            <a:r>
              <a:rPr lang="en-US" dirty="0"/>
              <a:t> 2019 Jan 18;68(3):446-452. </a:t>
            </a:r>
            <a:r>
              <a:rPr lang="en-US" dirty="0" err="1"/>
              <a:t>doi</a:t>
            </a:r>
            <a:r>
              <a:rPr lang="en-US" dirty="0"/>
              <a:t>: 10.1093/</a:t>
            </a:r>
            <a:r>
              <a:rPr lang="en-US" dirty="0" err="1"/>
              <a:t>cid</a:t>
            </a:r>
            <a:r>
              <a:rPr lang="en-US" dirty="0"/>
              <a:t>/ciy491.</a:t>
            </a:r>
          </a:p>
        </p:txBody>
      </p:sp>
      <p:sp>
        <p:nvSpPr>
          <p:cNvPr id="6" name="Rectangle 5"/>
          <p:cNvSpPr/>
          <p:nvPr/>
        </p:nvSpPr>
        <p:spPr>
          <a:xfrm>
            <a:off x="8314066" y="2888156"/>
            <a:ext cx="33103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2A2A2A"/>
                </a:solidFill>
                <a:latin typeface="Source Sans Pro"/>
              </a:rPr>
              <a:t>EFV </a:t>
            </a:r>
            <a:r>
              <a:rPr lang="en-US" dirty="0">
                <a:solidFill>
                  <a:srgbClr val="2A2A2A"/>
                </a:solidFill>
                <a:latin typeface="Source Sans Pro"/>
              </a:rPr>
              <a:t>400 mg once daily </a:t>
            </a:r>
            <a:r>
              <a:rPr lang="en-US" dirty="0" smtClean="0">
                <a:solidFill>
                  <a:srgbClr val="2A2A2A"/>
                </a:solidFill>
                <a:latin typeface="Source Sans Pro"/>
              </a:rPr>
              <a:t>(PK1)</a:t>
            </a:r>
          </a:p>
          <a:p>
            <a:endParaRPr lang="en-US" dirty="0">
              <a:solidFill>
                <a:srgbClr val="2A2A2A"/>
              </a:solidFill>
              <a:latin typeface="Source Sans Pro"/>
            </a:endParaRPr>
          </a:p>
          <a:p>
            <a:r>
              <a:rPr lang="en-US" dirty="0" smtClean="0">
                <a:solidFill>
                  <a:srgbClr val="2A2A2A"/>
                </a:solidFill>
                <a:latin typeface="Source Sans Pro"/>
              </a:rPr>
              <a:t>4 </a:t>
            </a:r>
            <a:r>
              <a:rPr lang="en-US" dirty="0">
                <a:solidFill>
                  <a:srgbClr val="2A2A2A"/>
                </a:solidFill>
                <a:latin typeface="Source Sans Pro"/>
              </a:rPr>
              <a:t>weeks </a:t>
            </a:r>
            <a:r>
              <a:rPr lang="en-US" dirty="0" smtClean="0">
                <a:solidFill>
                  <a:srgbClr val="2A2A2A"/>
                </a:solidFill>
                <a:latin typeface="Source Sans Pro"/>
              </a:rPr>
              <a:t>EFV/INH/RIF (PK2)</a:t>
            </a:r>
          </a:p>
          <a:p>
            <a:endParaRPr lang="en-US" dirty="0">
              <a:solidFill>
                <a:srgbClr val="2A2A2A"/>
              </a:solidFill>
              <a:latin typeface="Source Sans Pro"/>
            </a:endParaRPr>
          </a:p>
          <a:p>
            <a:r>
              <a:rPr lang="en-US" dirty="0" smtClean="0">
                <a:solidFill>
                  <a:srgbClr val="2A2A2A"/>
                </a:solidFill>
                <a:latin typeface="Source Sans Pro"/>
              </a:rPr>
              <a:t>12 </a:t>
            </a:r>
            <a:r>
              <a:rPr lang="en-US" dirty="0">
                <a:solidFill>
                  <a:srgbClr val="2A2A2A"/>
                </a:solidFill>
                <a:latin typeface="Source Sans Pro"/>
              </a:rPr>
              <a:t>weeks </a:t>
            </a:r>
            <a:r>
              <a:rPr lang="en-US" dirty="0" smtClean="0">
                <a:solidFill>
                  <a:srgbClr val="2A2A2A"/>
                </a:solidFill>
                <a:latin typeface="Source Sans Pro"/>
              </a:rPr>
              <a:t>EFV/INH/RIF (PK3)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3603" y="2862775"/>
            <a:ext cx="590550" cy="419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8291" y="3451616"/>
            <a:ext cx="485775" cy="295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0666" y="4017682"/>
            <a:ext cx="533400" cy="2571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28291" y="4907065"/>
            <a:ext cx="3569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800 ng/mL </a:t>
            </a:r>
            <a:r>
              <a:rPr lang="en-US" dirty="0">
                <a:solidFill>
                  <a:srgbClr val="FF0000"/>
                </a:solidFill>
              </a:rPr>
              <a:t>EFV concentration cutoff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500395" y="5138631"/>
            <a:ext cx="327896" cy="70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270881"/>
              </p:ext>
            </p:extLst>
          </p:nvPr>
        </p:nvGraphicFramePr>
        <p:xfrm>
          <a:off x="2910203" y="1432488"/>
          <a:ext cx="6812532" cy="1260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3133">
                  <a:extLst>
                    <a:ext uri="{9D8B030D-6E8A-4147-A177-3AD203B41FA5}">
                      <a16:colId xmlns:a16="http://schemas.microsoft.com/office/drawing/2014/main" val="555345069"/>
                    </a:ext>
                  </a:extLst>
                </a:gridCol>
                <a:gridCol w="1703133">
                  <a:extLst>
                    <a:ext uri="{9D8B030D-6E8A-4147-A177-3AD203B41FA5}">
                      <a16:colId xmlns:a16="http://schemas.microsoft.com/office/drawing/2014/main" val="1924403500"/>
                    </a:ext>
                  </a:extLst>
                </a:gridCol>
                <a:gridCol w="1703133">
                  <a:extLst>
                    <a:ext uri="{9D8B030D-6E8A-4147-A177-3AD203B41FA5}">
                      <a16:colId xmlns:a16="http://schemas.microsoft.com/office/drawing/2014/main" val="957189590"/>
                    </a:ext>
                  </a:extLst>
                </a:gridCol>
                <a:gridCol w="1703133">
                  <a:extLst>
                    <a:ext uri="{9D8B030D-6E8A-4147-A177-3AD203B41FA5}">
                      <a16:colId xmlns:a16="http://schemas.microsoft.com/office/drawing/2014/main" val="2985792653"/>
                    </a:ext>
                  </a:extLst>
                </a:gridCol>
              </a:tblGrid>
              <a:tr h="420182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Geometric Mean Ratio</a:t>
                      </a:r>
                      <a:r>
                        <a:rPr lang="en-US" baseline="0" dirty="0" smtClean="0"/>
                        <a:t> (90% CI)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644463"/>
                  </a:ext>
                </a:extLst>
              </a:tr>
              <a:tr h="4201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PK2/PK1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PK3/PK2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PK3/PK1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243974"/>
                  </a:ext>
                </a:extLst>
              </a:tr>
              <a:tr h="42018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</a:t>
                      </a:r>
                      <a:r>
                        <a:rPr lang="en-US" b="1" baseline="-25000" dirty="0" smtClean="0"/>
                        <a:t>24hr</a:t>
                      </a:r>
                      <a:r>
                        <a:rPr lang="en-US" b="1" dirty="0" smtClean="0"/>
                        <a:t> (ng/mL)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dirty="0">
                          <a:effectLst/>
                          <a:latin typeface="inherit"/>
                        </a:rPr>
                        <a:t>.85 (.</a:t>
                      </a:r>
                      <a:r>
                        <a:rPr lang="en-US" dirty="0" smtClean="0">
                          <a:effectLst/>
                          <a:latin typeface="inherit"/>
                        </a:rPr>
                        <a:t>72-.99</a:t>
                      </a:r>
                      <a:r>
                        <a:rPr lang="en-US" dirty="0">
                          <a:effectLst/>
                          <a:latin typeface="inherit"/>
                        </a:rPr>
                        <a:t>)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dirty="0">
                          <a:effectLst/>
                          <a:latin typeface="inherit"/>
                        </a:rPr>
                        <a:t>.88 (.</a:t>
                      </a:r>
                      <a:r>
                        <a:rPr lang="en-US" dirty="0" smtClean="0">
                          <a:effectLst/>
                          <a:latin typeface="inherit"/>
                        </a:rPr>
                        <a:t>75-</a:t>
                      </a:r>
                      <a:r>
                        <a:rPr lang="en-US" baseline="0" dirty="0" smtClean="0">
                          <a:effectLst/>
                          <a:latin typeface="inherit"/>
                        </a:rPr>
                        <a:t> </a:t>
                      </a:r>
                      <a:r>
                        <a:rPr lang="en-US" dirty="0" smtClean="0">
                          <a:effectLst/>
                          <a:latin typeface="inherit"/>
                        </a:rPr>
                        <a:t>1.03</a:t>
                      </a:r>
                      <a:r>
                        <a:rPr lang="en-US" dirty="0">
                          <a:effectLst/>
                          <a:latin typeface="inherit"/>
                        </a:rPr>
                        <a:t>)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dirty="0">
                          <a:effectLst/>
                          <a:latin typeface="inherit"/>
                        </a:rPr>
                        <a:t>.75 (.62–.92)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8137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46313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0466" y="1744133"/>
            <a:ext cx="10464801" cy="4572000"/>
          </a:xfrm>
        </p:spPr>
        <p:txBody>
          <a:bodyPr>
            <a:normAutofit/>
          </a:bodyPr>
          <a:lstStyle/>
          <a:p>
            <a:pPr marL="2743200" indent="-2743200">
              <a:buNone/>
              <a:tabLst>
                <a:tab pos="228600" algn="l"/>
                <a:tab pos="2743200" algn="l"/>
              </a:tabLst>
            </a:pPr>
            <a:r>
              <a:rPr lang="en-US" b="1" dirty="0">
                <a:solidFill>
                  <a:srgbClr val="C00000"/>
                </a:solidFill>
              </a:rPr>
              <a:t>INH:  </a:t>
            </a:r>
            <a:r>
              <a:rPr lang="en-US" b="1" dirty="0"/>
              <a:t>	</a:t>
            </a:r>
            <a:r>
              <a:rPr lang="en-US" dirty="0"/>
              <a:t>E</a:t>
            </a:r>
            <a:r>
              <a:rPr lang="en-US" dirty="0" smtClean="0"/>
              <a:t>arly </a:t>
            </a:r>
            <a:r>
              <a:rPr lang="en-US" b="1" u="sng" dirty="0"/>
              <a:t>bactericidal</a:t>
            </a:r>
            <a:r>
              <a:rPr lang="en-US" dirty="0"/>
              <a:t> </a:t>
            </a:r>
            <a:r>
              <a:rPr lang="en-US" dirty="0" smtClean="0"/>
              <a:t>activity, rapid reduction in organism burden</a:t>
            </a:r>
          </a:p>
          <a:p>
            <a:pPr marL="2743200" indent="-2743200">
              <a:buNone/>
              <a:tabLst>
                <a:tab pos="114300" algn="l"/>
              </a:tabLst>
            </a:pPr>
            <a:endParaRPr lang="en-US" sz="900" dirty="0"/>
          </a:p>
          <a:p>
            <a:pPr marL="2743200" indent="-2743200">
              <a:buNone/>
              <a:tabLst>
                <a:tab pos="114300" algn="l"/>
              </a:tabLst>
            </a:pPr>
            <a:r>
              <a:rPr lang="en-US" b="1" dirty="0">
                <a:solidFill>
                  <a:srgbClr val="C00000"/>
                </a:solidFill>
              </a:rPr>
              <a:t>Rifampin: </a:t>
            </a:r>
            <a:r>
              <a:rPr lang="en-US" b="1" dirty="0" smtClean="0"/>
              <a:t>	</a:t>
            </a:r>
            <a:r>
              <a:rPr lang="en-US" dirty="0" smtClean="0"/>
              <a:t>Unique </a:t>
            </a:r>
            <a:r>
              <a:rPr lang="en-US" b="1" u="sng" dirty="0" smtClean="0"/>
              <a:t>sterilizing</a:t>
            </a:r>
            <a:r>
              <a:rPr lang="en-US" dirty="0" smtClean="0"/>
              <a:t> activity against “</a:t>
            </a:r>
            <a:r>
              <a:rPr lang="en-US" dirty="0" err="1" smtClean="0"/>
              <a:t>persisters</a:t>
            </a:r>
            <a:r>
              <a:rPr lang="en-US" dirty="0" smtClean="0"/>
              <a:t>”, key contributor to cure without relapse</a:t>
            </a:r>
          </a:p>
          <a:p>
            <a:pPr marL="2743200" indent="-2743200">
              <a:buNone/>
              <a:tabLst>
                <a:tab pos="114300" algn="l"/>
              </a:tabLst>
            </a:pPr>
            <a:endParaRPr lang="en-US" sz="900" dirty="0"/>
          </a:p>
          <a:p>
            <a:pPr marL="2743200" indent="-2743200">
              <a:buNone/>
              <a:tabLst>
                <a:tab pos="114300" algn="l"/>
              </a:tabLst>
            </a:pPr>
            <a:r>
              <a:rPr lang="en-US" b="1" dirty="0">
                <a:solidFill>
                  <a:srgbClr val="C00000"/>
                </a:solidFill>
              </a:rPr>
              <a:t>Pyrazinamide: </a:t>
            </a:r>
            <a:r>
              <a:rPr lang="en-US" dirty="0" smtClean="0"/>
              <a:t>	Sterilizing </a:t>
            </a:r>
            <a:r>
              <a:rPr lang="en-US" dirty="0"/>
              <a:t>activity in </a:t>
            </a:r>
            <a:r>
              <a:rPr lang="en-US" b="1" u="sng" dirty="0" smtClean="0"/>
              <a:t>cavities/acidic </a:t>
            </a:r>
            <a:r>
              <a:rPr lang="en-US" b="1" u="sng" dirty="0"/>
              <a:t>environments </a:t>
            </a:r>
            <a:r>
              <a:rPr lang="en-US" dirty="0"/>
              <a:t>over </a:t>
            </a:r>
            <a:r>
              <a:rPr lang="en-US" dirty="0" smtClean="0"/>
              <a:t>the first </a:t>
            </a:r>
            <a:r>
              <a:rPr lang="en-US" dirty="0"/>
              <a:t>2 </a:t>
            </a:r>
            <a:r>
              <a:rPr lang="en-US" dirty="0" smtClean="0"/>
              <a:t>months, enabling </a:t>
            </a:r>
            <a:r>
              <a:rPr lang="en-US" dirty="0" smtClean="0">
                <a:sym typeface="Wingdings" pitchFamily="2" charset="2"/>
              </a:rPr>
              <a:t>shorter treatment </a:t>
            </a:r>
          </a:p>
          <a:p>
            <a:pPr marL="2743200" indent="-2743200">
              <a:buNone/>
              <a:tabLst>
                <a:tab pos="114300" algn="l"/>
              </a:tabLst>
            </a:pPr>
            <a:endParaRPr lang="en-US" sz="900" dirty="0">
              <a:sym typeface="Wingdings" pitchFamily="2" charset="2"/>
            </a:endParaRPr>
          </a:p>
          <a:p>
            <a:pPr marL="2743200" indent="-2743200">
              <a:buNone/>
              <a:tabLst>
                <a:tab pos="114300" algn="l"/>
              </a:tabLst>
            </a:pPr>
            <a:r>
              <a:rPr lang="en-US" b="1" dirty="0" err="1">
                <a:solidFill>
                  <a:srgbClr val="C00000"/>
                </a:solidFill>
                <a:sym typeface="Wingdings" pitchFamily="2" charset="2"/>
              </a:rPr>
              <a:t>Ethambutol</a:t>
            </a:r>
            <a:r>
              <a:rPr lang="en-US" b="1" dirty="0">
                <a:solidFill>
                  <a:srgbClr val="C00000"/>
                </a:solidFill>
                <a:sym typeface="Wingdings" pitchFamily="2" charset="2"/>
              </a:rPr>
              <a:t>: </a:t>
            </a:r>
            <a:r>
              <a:rPr lang="en-US" b="1" dirty="0" smtClean="0">
                <a:sym typeface="Wingdings" pitchFamily="2" charset="2"/>
              </a:rPr>
              <a:t>	</a:t>
            </a:r>
            <a:r>
              <a:rPr lang="en-US" b="1" u="sng" dirty="0" smtClean="0">
                <a:sym typeface="Wingdings" pitchFamily="2" charset="2"/>
              </a:rPr>
              <a:t>Prevents </a:t>
            </a:r>
            <a:r>
              <a:rPr lang="en-US" b="1" u="sng" dirty="0">
                <a:sym typeface="Wingdings" pitchFamily="2" charset="2"/>
              </a:rPr>
              <a:t>resistance </a:t>
            </a:r>
            <a:r>
              <a:rPr lang="en-US" dirty="0">
                <a:sym typeface="Wingdings" pitchFamily="2" charset="2"/>
              </a:rPr>
              <a:t>to other </a:t>
            </a:r>
            <a:r>
              <a:rPr lang="en-US" dirty="0" smtClean="0">
                <a:sym typeface="Wingdings" pitchFamily="2" charset="2"/>
              </a:rPr>
              <a:t>antibiotics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4132" y="244477"/>
            <a:ext cx="102700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latin typeface="Century Gothic" panose="020B0502020202020204" pitchFamily="34" charset="0"/>
              </a:rPr>
              <a:t>Drug-Sensitive TB: </a:t>
            </a:r>
            <a:r>
              <a:rPr lang="en-US" dirty="0">
                <a:latin typeface="Century Gothic" panose="020B0502020202020204" pitchFamily="34" charset="0"/>
              </a:rPr>
              <a:t/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i="1" dirty="0">
                <a:latin typeface="Century Gothic" panose="020B0502020202020204" pitchFamily="34" charset="0"/>
              </a:rPr>
              <a:t>The Role of Individual </a:t>
            </a:r>
            <a:r>
              <a:rPr lang="en-US" i="1" dirty="0" smtClean="0">
                <a:latin typeface="Century Gothic" panose="020B0502020202020204" pitchFamily="34" charset="0"/>
              </a:rPr>
              <a:t>Drugs</a:t>
            </a:r>
            <a:endParaRPr lang="en-US" i="1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2233" y="2836333"/>
            <a:ext cx="10998200" cy="9821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981954" y="6303457"/>
            <a:ext cx="2913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courtesy Kelly E. Dooley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08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I</a:t>
            </a:r>
            <a:r>
              <a:rPr lang="en-US" dirty="0" smtClean="0">
                <a:latin typeface="Century Gothic" panose="020B0502020202020204" pitchFamily="34" charset="0"/>
              </a:rPr>
              <a:t>nitial presentation 4/7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36179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VS: T 38.4 HR 105  RR 35  BP 72/40  SaO</a:t>
            </a:r>
            <a:r>
              <a:rPr lang="en-US" baseline="-25000" dirty="0" smtClean="0"/>
              <a:t>2</a:t>
            </a:r>
            <a:r>
              <a:rPr lang="en-US" dirty="0" smtClean="0"/>
              <a:t> 82% on 100% non-rebreather</a:t>
            </a:r>
          </a:p>
          <a:p>
            <a:pPr lvl="1"/>
            <a:r>
              <a:rPr lang="en-US" dirty="0" smtClean="0"/>
              <a:t>Coarse crackles bilaterally; purplish skin lesions; benign abdomen; no edema</a:t>
            </a:r>
          </a:p>
          <a:p>
            <a:r>
              <a:rPr lang="en-US" dirty="0" smtClean="0"/>
              <a:t>Admitted to ICU, intubated, </a:t>
            </a:r>
            <a:r>
              <a:rPr lang="en-US" dirty="0"/>
              <a:t>TMP-SMX 15 mg/kg/day + prednisone 60mg PO </a:t>
            </a:r>
            <a:r>
              <a:rPr lang="en-US" dirty="0" err="1"/>
              <a:t>qday</a:t>
            </a:r>
            <a:r>
              <a:rPr lang="en-US" dirty="0"/>
              <a:t> </a:t>
            </a:r>
            <a:r>
              <a:rPr lang="en-US" dirty="0" smtClean="0"/>
              <a:t>begun</a:t>
            </a:r>
          </a:p>
          <a:p>
            <a:r>
              <a:rPr lang="en-US" b="1" dirty="0" smtClean="0"/>
              <a:t>Minimal improvement; TB concern arises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101191" y="365125"/>
            <a:ext cx="4969476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66-yo Scandinavian sailor with history of depression presents from cargo ship w/ </a:t>
            </a:r>
            <a:r>
              <a:rPr lang="en-US" sz="2000" b="1" dirty="0"/>
              <a:t>chills, dyspnea, cough, and feeling freezing cold</a:t>
            </a:r>
            <a:endParaRPr lang="en-GB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4534" y="6378072"/>
            <a:ext cx="1375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4/8 Chest CT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818"/>
          <a:stretch/>
        </p:blipFill>
        <p:spPr>
          <a:xfrm>
            <a:off x="7697165" y="3249804"/>
            <a:ext cx="4190878" cy="3176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34" y="4299927"/>
            <a:ext cx="2871809" cy="20781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49299" y="6426029"/>
            <a:ext cx="1375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4/7 CXR (AP)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9694" y="4555685"/>
            <a:ext cx="2134797" cy="18223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93068" y="4555685"/>
            <a:ext cx="2660956" cy="6560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4/11 Bronchoscopy: </a:t>
            </a:r>
            <a:endParaRPr lang="en-US" dirty="0" smtClean="0"/>
          </a:p>
          <a:p>
            <a:r>
              <a:rPr lang="en-US" b="1" dirty="0" smtClean="0"/>
              <a:t>+</a:t>
            </a:r>
            <a:r>
              <a:rPr lang="en-US" b="1" i="1" dirty="0" smtClean="0"/>
              <a:t>Pneumocystis </a:t>
            </a:r>
            <a:r>
              <a:rPr lang="en-US" b="1" i="1" dirty="0" err="1" smtClean="0"/>
              <a:t>jirovecii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00896" y="5665569"/>
            <a:ext cx="197002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Skin biopsy: </a:t>
            </a:r>
            <a:r>
              <a:rPr lang="en-US" b="1" dirty="0"/>
              <a:t>+</a:t>
            </a:r>
            <a:r>
              <a:rPr lang="en-US" b="1" dirty="0" smtClean="0"/>
              <a:t>Kaposi’s sarcoma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749299" y="3355356"/>
            <a:ext cx="3203028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4/11 Rapid </a:t>
            </a:r>
            <a:r>
              <a:rPr lang="en-US" b="1" dirty="0"/>
              <a:t>HIV 1/2 Ab/Ag test +</a:t>
            </a:r>
          </a:p>
          <a:p>
            <a:r>
              <a:rPr lang="en-US" b="1" dirty="0" smtClean="0"/>
              <a:t>HIV-1  </a:t>
            </a:r>
            <a:r>
              <a:rPr lang="en-US" b="1" dirty="0"/>
              <a:t>RNA PCR 91,500</a:t>
            </a:r>
            <a:r>
              <a:rPr lang="en-US" dirty="0"/>
              <a:t> </a:t>
            </a:r>
            <a:r>
              <a:rPr lang="en-US" dirty="0" smtClean="0"/>
              <a:t>copies/mL</a:t>
            </a:r>
            <a:endParaRPr lang="en-US" dirty="0"/>
          </a:p>
          <a:p>
            <a:r>
              <a:rPr lang="en-US" b="1" dirty="0"/>
              <a:t>CD4 = 2 (0.6</a:t>
            </a:r>
            <a:r>
              <a:rPr lang="en-US" b="1" dirty="0" smtClean="0"/>
              <a:t>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1272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25" y="76530"/>
            <a:ext cx="119888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Principles of </a:t>
            </a:r>
            <a:r>
              <a:rPr lang="en-US" b="1" dirty="0" err="1">
                <a:latin typeface="Century Gothic" panose="020B0502020202020204" pitchFamily="34" charset="0"/>
              </a:rPr>
              <a:t>Antimycobacterial</a:t>
            </a:r>
            <a:r>
              <a:rPr lang="en-US" b="1" dirty="0">
                <a:latin typeface="Century Gothic" panose="020B0502020202020204" pitchFamily="34" charset="0"/>
              </a:rPr>
              <a:t> Chemotherapy</a:t>
            </a:r>
            <a:r>
              <a:rPr lang="en-US" b="1" dirty="0">
                <a:solidFill>
                  <a:srgbClr val="0000FF"/>
                </a:solidFill>
                <a:latin typeface="Century Gothic" panose="020B0502020202020204" pitchFamily="34" charset="0"/>
              </a:rPr>
              <a:t/>
            </a:r>
            <a:br>
              <a:rPr lang="en-US" b="1" dirty="0">
                <a:solidFill>
                  <a:srgbClr val="0000FF"/>
                </a:solidFill>
                <a:latin typeface="Century Gothic" panose="020B0502020202020204" pitchFamily="34" charset="0"/>
              </a:rPr>
            </a:br>
            <a:r>
              <a:rPr lang="en-US" sz="4000" dirty="0" smtClean="0">
                <a:latin typeface="Century Gothic" panose="020B0502020202020204" pitchFamily="34" charset="0"/>
              </a:rPr>
              <a:t>TB disease:  metabolic &amp; anatomic compartments</a:t>
            </a:r>
            <a:endParaRPr lang="en-US" sz="40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8200" y="2071158"/>
            <a:ext cx="416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Metabolic state </a:t>
            </a:r>
            <a:r>
              <a:rPr lang="en-US" dirty="0" smtClean="0"/>
              <a:t>of bacteria may vary by lesion type</a:t>
            </a:r>
          </a:p>
          <a:p>
            <a:r>
              <a:rPr lang="en-US" dirty="0"/>
              <a:t>Need for prolonged therapy (months) to completely eradicate infection (because of “</a:t>
            </a:r>
            <a:r>
              <a:rPr lang="en-US" dirty="0" err="1">
                <a:solidFill>
                  <a:srgbClr val="FF0000"/>
                </a:solidFill>
              </a:rPr>
              <a:t>persisters</a:t>
            </a:r>
            <a:r>
              <a:rPr lang="en-US" dirty="0"/>
              <a:t>”)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Drug activity </a:t>
            </a:r>
            <a:r>
              <a:rPr lang="en-US" dirty="0" smtClean="0"/>
              <a:t>may be different depending on </a:t>
            </a:r>
            <a:r>
              <a:rPr lang="en-US" dirty="0" smtClean="0">
                <a:solidFill>
                  <a:srgbClr val="FF0000"/>
                </a:solidFill>
              </a:rPr>
              <a:t>microenvironment</a:t>
            </a:r>
          </a:p>
          <a:p>
            <a:r>
              <a:rPr lang="en-US" dirty="0" smtClean="0"/>
              <a:t>TB is both an </a:t>
            </a:r>
            <a:r>
              <a:rPr lang="en-US" dirty="0" smtClean="0">
                <a:solidFill>
                  <a:srgbClr val="FF0000"/>
                </a:solidFill>
              </a:rPr>
              <a:t>intracellular and extracellular </a:t>
            </a:r>
            <a:r>
              <a:rPr lang="en-US" dirty="0" smtClean="0"/>
              <a:t>disease</a:t>
            </a:r>
            <a:endParaRPr lang="en-US" dirty="0"/>
          </a:p>
        </p:txBody>
      </p:sp>
      <p:pic>
        <p:nvPicPr>
          <p:cNvPr id="1026" name="Picture 2" descr="http://www.nature.com/nrmicro/journal/v1/n2/images/nrmicro749-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70" y="1839665"/>
            <a:ext cx="6088692" cy="409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38F9-C746-41DA-9045-DC26335FF24A}" type="slidenum">
              <a:rPr lang="en-US" smtClean="0"/>
              <a:t>50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3200" y="6538912"/>
            <a:ext cx="4843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http://www.nature.com/nrmicro/journal/v1/n2/images/nrmicro749-f1.jpg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1520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94" y="-214687"/>
            <a:ext cx="11707906" cy="1325563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Adult trials (</a:t>
            </a:r>
            <a:r>
              <a:rPr lang="en-US" dirty="0" smtClean="0">
                <a:solidFill>
                  <a:srgbClr val="3333FF"/>
                </a:solidFill>
                <a:latin typeface="Century Gothic" panose="020B0502020202020204" pitchFamily="34" charset="0"/>
              </a:rPr>
              <a:t>DS-TB</a:t>
            </a:r>
            <a:r>
              <a:rPr lang="en-US" dirty="0" smtClean="0">
                <a:latin typeface="Century Gothic" panose="020B0502020202020204" pitchFamily="34" charset="0"/>
              </a:rPr>
              <a:t>)</a:t>
            </a:r>
            <a:endParaRPr lang="en-US" dirty="0"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532024"/>
              </p:ext>
            </p:extLst>
          </p:nvPr>
        </p:nvGraphicFramePr>
        <p:xfrm>
          <a:off x="143932" y="1014056"/>
          <a:ext cx="11963401" cy="43027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191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9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9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TB Research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Key studies in Adults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363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Drug-sensitive</a:t>
                      </a:r>
                      <a:r>
                        <a:rPr lang="en-US" b="1" baseline="0" dirty="0" smtClean="0"/>
                        <a:t> TB</a:t>
                      </a:r>
                    </a:p>
                    <a:p>
                      <a:r>
                        <a:rPr lang="en-US" b="1" baseline="0" dirty="0" smtClean="0"/>
                        <a:t>Treatment shortening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HIGHRIF1: Rifampin max tolerated dose (max 40 mg/kg)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HIRIF: Higher-dose rifampicin (max 1200)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RIFASHORT: Higher-dose rifampicin (to 1800), 4 months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MAMS-TB-01: High-dose</a:t>
                      </a:r>
                      <a:r>
                        <a:rPr lang="en-US" baseline="0" dirty="0" smtClean="0"/>
                        <a:t> rifampicin +/- moxifloxacin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TBTC</a:t>
                      </a:r>
                      <a:r>
                        <a:rPr lang="en-US" baseline="0" dirty="0" smtClean="0"/>
                        <a:t> 31/A5349: </a:t>
                      </a:r>
                      <a:r>
                        <a:rPr lang="en-US" dirty="0" smtClean="0"/>
                        <a:t>High-dose RPT</a:t>
                      </a:r>
                      <a:r>
                        <a:rPr lang="en-US" baseline="0" dirty="0" smtClean="0"/>
                        <a:t> +/- moxifloxacin</a:t>
                      </a:r>
                      <a:endParaRPr lang="en-US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 smtClean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SUDOCU (</a:t>
                      </a:r>
                      <a:r>
                        <a:rPr lang="en-US" baseline="0" dirty="0" err="1" smtClean="0"/>
                        <a:t>PanACEA</a:t>
                      </a:r>
                      <a:r>
                        <a:rPr lang="en-US" baseline="0" dirty="0" smtClean="0"/>
                        <a:t>): BDM+STZ vs. </a:t>
                      </a:r>
                      <a:r>
                        <a:rPr lang="en-US" baseline="0" dirty="0" err="1" smtClean="0"/>
                        <a:t>R</a:t>
                      </a:r>
                      <a:r>
                        <a:rPr lang="en-US" baseline="-25000" dirty="0" err="1" smtClean="0"/>
                        <a:t>high</a:t>
                      </a:r>
                      <a:r>
                        <a:rPr lang="en-US" baseline="0" dirty="0" err="1" smtClean="0"/>
                        <a:t>HZ</a:t>
                      </a:r>
                      <a:r>
                        <a:rPr lang="en-US" baseline="-25000" dirty="0" err="1" smtClean="0"/>
                        <a:t>high</a:t>
                      </a:r>
                      <a:r>
                        <a:rPr lang="en-US" baseline="0" dirty="0" err="1" smtClean="0"/>
                        <a:t>E</a:t>
                      </a:r>
                      <a:r>
                        <a:rPr lang="en-US" baseline="0" dirty="0" smtClean="0"/>
                        <a:t> vs. </a:t>
                      </a:r>
                      <a:r>
                        <a:rPr lang="en-US" baseline="0" dirty="0" err="1" smtClean="0"/>
                        <a:t>R</a:t>
                      </a:r>
                      <a:r>
                        <a:rPr lang="en-US" baseline="-25000" dirty="0" err="1" smtClean="0"/>
                        <a:t>high</a:t>
                      </a:r>
                      <a:r>
                        <a:rPr lang="en-US" baseline="0" dirty="0" err="1" smtClean="0"/>
                        <a:t>HZE</a:t>
                      </a:r>
                      <a:r>
                        <a:rPr lang="en-US" baseline="0" dirty="0" smtClean="0"/>
                        <a:t> vs. SOC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err="1" smtClean="0"/>
                        <a:t>SimpliciTB</a:t>
                      </a:r>
                      <a:r>
                        <a:rPr lang="en-US" baseline="0" dirty="0" smtClean="0"/>
                        <a:t>: </a:t>
                      </a:r>
                      <a:r>
                        <a:rPr lang="en-US" baseline="0" dirty="0" err="1" smtClean="0"/>
                        <a:t>BDQ+Pretomanid+MFX+PZA</a:t>
                      </a:r>
                      <a:r>
                        <a:rPr lang="en-US" baseline="0" dirty="0" smtClean="0"/>
                        <a:t>, 4 months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APT: </a:t>
                      </a:r>
                      <a:r>
                        <a:rPr lang="en-US" baseline="0" dirty="0" err="1" smtClean="0"/>
                        <a:t>pretomanid+INH+PZA+RBT</a:t>
                      </a:r>
                      <a:r>
                        <a:rPr lang="en-US" baseline="0" dirty="0" smtClean="0"/>
                        <a:t> or RIF, 12 weeks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TRUNCATE-TB: multiple 2 month regimens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err="1" smtClean="0"/>
                        <a:t>Clo</a:t>
                      </a:r>
                      <a:r>
                        <a:rPr lang="en-US" baseline="0" dirty="0" smtClean="0"/>
                        <a:t>-FAST (ACTG A5362): </a:t>
                      </a:r>
                      <a:r>
                        <a:rPr lang="en-US" baseline="0" dirty="0" err="1" smtClean="0"/>
                        <a:t>Clofazimine</a:t>
                      </a:r>
                      <a:r>
                        <a:rPr lang="en-US" baseline="0" dirty="0" smtClean="0"/>
                        <a:t> + RPT+ HZE, 13-17 weeks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CRUSH-TB (TBTC): BDQ+MFX+PZA+ RBT or DLM, 4 months</a:t>
                      </a:r>
                      <a:endParaRPr lang="en-US" b="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II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II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III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II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III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IIC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III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II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III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IIC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IIC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Completed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Completed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Enrolling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Complete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Fully enrolled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Planning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Enrolling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Enrolling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Enrolling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Planning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Planning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5638" y="5924882"/>
            <a:ext cx="10891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Key:  MFX=</a:t>
            </a:r>
            <a:r>
              <a:rPr lang="en-US" dirty="0" err="1" smtClean="0"/>
              <a:t>moxifloxacin</a:t>
            </a:r>
            <a:r>
              <a:rPr lang="en-US" dirty="0" smtClean="0"/>
              <a:t>, PZA=pyrazinamide, INH=isoniazid; RBT=</a:t>
            </a:r>
            <a:r>
              <a:rPr lang="en-US" dirty="0" err="1" smtClean="0"/>
              <a:t>rifabutin</a:t>
            </a:r>
            <a:r>
              <a:rPr lang="en-US" dirty="0" smtClean="0"/>
              <a:t>; RIF=rifampin; BDQ=</a:t>
            </a:r>
            <a:r>
              <a:rPr lang="en-US" dirty="0" err="1" smtClean="0"/>
              <a:t>bedaquiline</a:t>
            </a:r>
            <a:r>
              <a:rPr lang="en-US" dirty="0" smtClean="0"/>
              <a:t>; RPT=</a:t>
            </a:r>
            <a:r>
              <a:rPr lang="en-US" dirty="0" err="1" smtClean="0"/>
              <a:t>rifapentine</a:t>
            </a:r>
            <a:r>
              <a:rPr lang="en-US" dirty="0" smtClean="0"/>
              <a:t>; DLM=</a:t>
            </a:r>
            <a:r>
              <a:rPr lang="en-US" dirty="0" err="1" smtClean="0"/>
              <a:t>delamanid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362200" y="1381125"/>
            <a:ext cx="9734550" cy="24003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3932" y="2542504"/>
            <a:ext cx="2253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Optimizing </a:t>
            </a:r>
            <a:r>
              <a:rPr lang="en-US" b="1" dirty="0" err="1" smtClean="0">
                <a:solidFill>
                  <a:srgbClr val="FF0000"/>
                </a:solidFill>
              </a:rPr>
              <a:t>rifamycins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747" y="3750049"/>
            <a:ext cx="2036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rgbClr val="3333FF"/>
              </a:solidFill>
            </a:endParaRPr>
          </a:p>
          <a:p>
            <a:r>
              <a:rPr lang="en-US" b="1" dirty="0" smtClean="0">
                <a:solidFill>
                  <a:srgbClr val="3333FF"/>
                </a:solidFill>
              </a:rPr>
              <a:t>Regimens involving new drugs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16255" y="3295649"/>
            <a:ext cx="9734550" cy="1995627"/>
          </a:xfrm>
          <a:prstGeom prst="rect">
            <a:avLst/>
          </a:prstGeom>
          <a:noFill/>
          <a:ln w="381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615430" y="6386547"/>
            <a:ext cx="2481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courtesy KE Dooley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42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944" y="316764"/>
            <a:ext cx="11934825" cy="711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Worse treatment outcomes w treatment shortening for TB with HIV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914" y="1267865"/>
            <a:ext cx="9356271" cy="50559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57300" y="2939142"/>
            <a:ext cx="9993085" cy="7347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9705" y="5456642"/>
            <a:ext cx="4471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Imperial M. </a:t>
            </a:r>
            <a:r>
              <a:rPr lang="en-US" i="1" dirty="0" smtClean="0"/>
              <a:t>et al.</a:t>
            </a:r>
            <a:r>
              <a:rPr lang="en-US" dirty="0" smtClean="0"/>
              <a:t>, “</a:t>
            </a:r>
            <a:r>
              <a:rPr lang="en-US" dirty="0"/>
              <a:t>A patient-level pooled analysis of treatment-shortening regimens for drug-susceptible pulmonary </a:t>
            </a:r>
            <a:r>
              <a:rPr lang="en-US" dirty="0" smtClean="0"/>
              <a:t>tuberculosis”, </a:t>
            </a:r>
            <a:r>
              <a:rPr lang="it-IT" i="1" dirty="0"/>
              <a:t>Nature </a:t>
            </a:r>
            <a:r>
              <a:rPr lang="it-IT" i="1" dirty="0" smtClean="0"/>
              <a:t>Medicine</a:t>
            </a:r>
            <a:r>
              <a:rPr lang="it-IT" b="1" dirty="0"/>
              <a:t> 24</a:t>
            </a:r>
            <a:r>
              <a:rPr lang="it-IT" dirty="0"/>
              <a:t>, </a:t>
            </a:r>
            <a:r>
              <a:rPr lang="it-IT" dirty="0" smtClean="0"/>
              <a:t>1708–1715</a:t>
            </a:r>
            <a:r>
              <a:rPr lang="it-IT" dirty="0"/>
              <a:t> (2018</a:t>
            </a:r>
            <a:r>
              <a:rPr lang="it-IT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58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35" y="-181927"/>
            <a:ext cx="10390716" cy="1462087"/>
          </a:xfrm>
        </p:spPr>
        <p:txBody>
          <a:bodyPr/>
          <a:lstStyle/>
          <a:p>
            <a:pPr algn="l"/>
            <a:r>
              <a:rPr lang="en-US" dirty="0" smtClean="0">
                <a:latin typeface="Century Gothic" panose="020B0502020202020204" pitchFamily="34" charset="0"/>
              </a:rPr>
              <a:t>But! TB-HAART study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96375" y="6378059"/>
            <a:ext cx="2984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Mfinanga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 Lancet ID 2014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905178" y="1761204"/>
            <a:ext cx="3175988" cy="124194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entury Gothic" panose="020B0502020202020204" pitchFamily="34" charset="0"/>
              </a:rPr>
              <a:t>C</a:t>
            </a:r>
            <a:r>
              <a:rPr lang="en-US" u="sng" dirty="0" smtClean="0">
                <a:latin typeface="Century Gothic" panose="020B0502020202020204" pitchFamily="34" charset="0"/>
              </a:rPr>
              <a:t>oncurrent</a:t>
            </a:r>
            <a:r>
              <a:rPr lang="en-US" dirty="0" smtClean="0">
                <a:latin typeface="Century Gothic" panose="020B0502020202020204" pitchFamily="34" charset="0"/>
              </a:rPr>
              <a:t> HIV and TB treatment</a:t>
            </a:r>
            <a:r>
              <a:rPr lang="en-US" b="1" dirty="0" smtClean="0">
                <a:latin typeface="Century Gothic" panose="020B0502020202020204" pitchFamily="34" charset="0"/>
              </a:rPr>
              <a:t> not </a:t>
            </a:r>
            <a:r>
              <a:rPr lang="en-US" dirty="0" smtClean="0">
                <a:latin typeface="Century Gothic" panose="020B0502020202020204" pitchFamily="34" charset="0"/>
              </a:rPr>
              <a:t>necessary for patients with CD4 count &gt; 220 cells/mm</a:t>
            </a:r>
            <a:r>
              <a:rPr lang="en-US" baseline="30000" dirty="0" smtClean="0">
                <a:latin typeface="Century Gothic" panose="020B0502020202020204" pitchFamily="34" charset="0"/>
              </a:rPr>
              <a:t>3</a:t>
            </a:r>
            <a:r>
              <a:rPr lang="en-US" dirty="0" smtClean="0">
                <a:latin typeface="Century Gothic" panose="020B0502020202020204" pitchFamily="34" charset="0"/>
              </a:rPr>
              <a:t>?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52170" y="489822"/>
            <a:ext cx="322899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entury Gothic" panose="020B0502020202020204" pitchFamily="34" charset="0"/>
              </a:rPr>
              <a:t>Concurrent</a:t>
            </a:r>
            <a:r>
              <a:rPr lang="en-US" dirty="0">
                <a:latin typeface="Century Gothic" panose="020B0502020202020204" pitchFamily="34" charset="0"/>
              </a:rPr>
              <a:t> defined as starting ART </a:t>
            </a:r>
            <a:r>
              <a:rPr lang="en-US" b="1" dirty="0">
                <a:latin typeface="Century Gothic" panose="020B0502020202020204" pitchFamily="34" charset="0"/>
              </a:rPr>
              <a:t>within 2 weeks </a:t>
            </a:r>
            <a:r>
              <a:rPr lang="en-US" dirty="0">
                <a:latin typeface="Century Gothic" panose="020B0502020202020204" pitchFamily="34" charset="0"/>
              </a:rPr>
              <a:t>of the start of pulmonary TB </a:t>
            </a:r>
            <a:r>
              <a:rPr lang="en-US" dirty="0" smtClean="0">
                <a:latin typeface="Century Gothic" panose="020B0502020202020204" pitchFamily="34" charset="0"/>
              </a:rPr>
              <a:t>therapy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43" y="1098119"/>
            <a:ext cx="7977777" cy="56492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80771" y="3182778"/>
            <a:ext cx="3000395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N.B. Our patient’s CD4 is 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96374" y="4193409"/>
            <a:ext cx="298479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Note: ART regimen was a combo of </a:t>
            </a:r>
            <a:r>
              <a:rPr lang="en-US" sz="2400" b="1" dirty="0" smtClean="0">
                <a:latin typeface="Century Gothic" panose="020B0502020202020204" pitchFamily="34" charset="0"/>
              </a:rPr>
              <a:t>AZT, 3TC, &amp; EFV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849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268" y="550332"/>
            <a:ext cx="11099799" cy="1143000"/>
          </a:xfrm>
        </p:spPr>
        <p:txBody>
          <a:bodyPr>
            <a:normAutofit/>
          </a:bodyPr>
          <a:lstStyle/>
          <a:p>
            <a:r>
              <a:rPr lang="en-US" sz="3600" b="1" u="sng" dirty="0">
                <a:latin typeface="Century Gothic" panose="020B0502020202020204" pitchFamily="34" charset="0"/>
              </a:rPr>
              <a:t>Question </a:t>
            </a:r>
            <a:r>
              <a:rPr lang="en-US" sz="3600" b="1" u="sng" dirty="0" smtClean="0">
                <a:latin typeface="Century Gothic" panose="020B0502020202020204" pitchFamily="34" charset="0"/>
              </a:rPr>
              <a:t>1</a:t>
            </a:r>
            <a:r>
              <a:rPr lang="en-US" sz="3600" u="sng" dirty="0" smtClean="0">
                <a:latin typeface="Century Gothic" panose="020B0502020202020204" pitchFamily="34" charset="0"/>
              </a:rPr>
              <a:t>: </a:t>
            </a:r>
            <a:r>
              <a:rPr lang="en-US" sz="3600" dirty="0" smtClean="0">
                <a:latin typeface="Century Gothic" panose="020B0502020202020204" pitchFamily="34" charset="0"/>
              </a:rPr>
              <a:t>What is the quickest &amp; best way to diagnose active TB in PLWH w CD4 &lt;100?</a:t>
            </a:r>
            <a:endParaRPr lang="en-US" sz="3600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3666588"/>
              </p:ext>
            </p:extLst>
          </p:nvPr>
        </p:nvGraphicFramePr>
        <p:xfrm>
          <a:off x="767111" y="1921934"/>
          <a:ext cx="10725951" cy="307735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498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27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7999">
                <a:tc>
                  <a:txBody>
                    <a:bodyPr/>
                    <a:lstStyle/>
                    <a:p>
                      <a:endParaRPr lang="en-US" sz="2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entury Gothic" panose="020B0502020202020204" pitchFamily="34" charset="0"/>
                        </a:rPr>
                        <a:t>Test Name</a:t>
                      </a:r>
                      <a:endParaRPr lang="en-US" sz="2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87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entury Gothic" panose="020B0502020202020204" pitchFamily="34" charset="0"/>
                        </a:rPr>
                        <a:t>A.</a:t>
                      </a:r>
                      <a:endParaRPr lang="en-US" sz="2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Century Gothic" panose="020B0502020202020204" pitchFamily="34" charset="0"/>
                        </a:rPr>
                        <a:t>Interferon-Gamma Release Assay (IGRA)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87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entury Gothic" panose="020B0502020202020204" pitchFamily="34" charset="0"/>
                        </a:rPr>
                        <a:t>B.</a:t>
                      </a:r>
                      <a:endParaRPr lang="en-US" sz="2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Century Gothic" panose="020B0502020202020204" pitchFamily="34" charset="0"/>
                        </a:rPr>
                        <a:t>Tuberculin skin testing (PPD) with </a:t>
                      </a:r>
                      <a:r>
                        <a:rPr lang="en-US" sz="2800" dirty="0" err="1" smtClean="0">
                          <a:latin typeface="Century Gothic" panose="020B0502020202020204" pitchFamily="34" charset="0"/>
                        </a:rPr>
                        <a:t>anergy</a:t>
                      </a:r>
                      <a:r>
                        <a:rPr lang="en-US" sz="2800" dirty="0" smtClean="0">
                          <a:latin typeface="Century Gothic" panose="020B0502020202020204" pitchFamily="34" charset="0"/>
                        </a:rPr>
                        <a:t> testing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87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entury Gothic" panose="020B0502020202020204" pitchFamily="34" charset="0"/>
                        </a:rPr>
                        <a:t>C.</a:t>
                      </a:r>
                      <a:endParaRPr lang="en-US" sz="2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Century Gothic" panose="020B0502020202020204" pitchFamily="34" charset="0"/>
                        </a:rPr>
                        <a:t>Sputum smear/ culture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44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entury Gothic" panose="020B0502020202020204" pitchFamily="34" charset="0"/>
                        </a:rPr>
                        <a:t>D.</a:t>
                      </a:r>
                      <a:endParaRPr lang="en-US" sz="2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Century Gothic" panose="020B0502020202020204" pitchFamily="34" charset="0"/>
                        </a:rPr>
                        <a:t>Urinary Lateral Flow </a:t>
                      </a:r>
                      <a:r>
                        <a:rPr lang="en-US" sz="2800" dirty="0" err="1" smtClean="0">
                          <a:latin typeface="Century Gothic" panose="020B0502020202020204" pitchFamily="34" charset="0"/>
                        </a:rPr>
                        <a:t>Liparabinomannan</a:t>
                      </a:r>
                      <a:r>
                        <a:rPr lang="en-US" sz="2800" dirty="0" smtClean="0">
                          <a:latin typeface="Century Gothic" panose="020B0502020202020204" pitchFamily="34" charset="0"/>
                        </a:rPr>
                        <a:t> (LAM) Antigen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561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268" y="550332"/>
            <a:ext cx="11099799" cy="1143000"/>
          </a:xfrm>
        </p:spPr>
        <p:txBody>
          <a:bodyPr>
            <a:normAutofit/>
          </a:bodyPr>
          <a:lstStyle/>
          <a:p>
            <a:r>
              <a:rPr lang="en-US" sz="3600" b="1" u="sng" dirty="0">
                <a:latin typeface="Century Gothic" panose="020B0502020202020204" pitchFamily="34" charset="0"/>
              </a:rPr>
              <a:t>Question </a:t>
            </a:r>
            <a:r>
              <a:rPr lang="en-US" sz="3600" b="1" u="sng" dirty="0" smtClean="0">
                <a:latin typeface="Century Gothic" panose="020B0502020202020204" pitchFamily="34" charset="0"/>
              </a:rPr>
              <a:t>1</a:t>
            </a:r>
            <a:r>
              <a:rPr lang="en-US" sz="3600" u="sng" dirty="0" smtClean="0">
                <a:latin typeface="Century Gothic" panose="020B0502020202020204" pitchFamily="34" charset="0"/>
              </a:rPr>
              <a:t>: </a:t>
            </a:r>
            <a:r>
              <a:rPr lang="en-US" sz="3600" dirty="0">
                <a:latin typeface="Century Gothic" panose="020B0502020202020204" pitchFamily="34" charset="0"/>
              </a:rPr>
              <a:t>What is the quickest &amp; best way to diagnose active TB in PLWH w CD4 &lt;100?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737546"/>
              </p:ext>
            </p:extLst>
          </p:nvPr>
        </p:nvGraphicFramePr>
        <p:xfrm>
          <a:off x="754191" y="1982411"/>
          <a:ext cx="10725951" cy="307735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498479">
                  <a:extLst>
                    <a:ext uri="{9D8B030D-6E8A-4147-A177-3AD203B41FA5}">
                      <a16:colId xmlns:a16="http://schemas.microsoft.com/office/drawing/2014/main" val="665529195"/>
                    </a:ext>
                  </a:extLst>
                </a:gridCol>
                <a:gridCol w="9227472">
                  <a:extLst>
                    <a:ext uri="{9D8B030D-6E8A-4147-A177-3AD203B41FA5}">
                      <a16:colId xmlns:a16="http://schemas.microsoft.com/office/drawing/2014/main" val="395699975"/>
                    </a:ext>
                  </a:extLst>
                </a:gridCol>
              </a:tblGrid>
              <a:tr h="577999">
                <a:tc>
                  <a:txBody>
                    <a:bodyPr/>
                    <a:lstStyle/>
                    <a:p>
                      <a:endParaRPr lang="en-US" sz="2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entury Gothic" panose="020B0502020202020204" pitchFamily="34" charset="0"/>
                        </a:rPr>
                        <a:t>Test Name</a:t>
                      </a:r>
                      <a:endParaRPr lang="en-US" sz="2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06275"/>
                  </a:ext>
                </a:extLst>
              </a:tr>
              <a:tr h="33487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  <a:endParaRPr lang="en-US" sz="2800" dirty="0">
                        <a:solidFill>
                          <a:schemeClr val="bg1">
                            <a:lumMod val="8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entury Gothic" panose="020B0502020202020204" pitchFamily="34" charset="0"/>
                        </a:rPr>
                        <a:t>Interferon-Gamma Release Assay (IGRA)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331230"/>
                  </a:ext>
                </a:extLst>
              </a:tr>
              <a:tr h="33487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  <a:endParaRPr lang="en-US" sz="2800" dirty="0">
                        <a:solidFill>
                          <a:schemeClr val="bg1">
                            <a:lumMod val="8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entury Gothic" panose="020B0502020202020204" pitchFamily="34" charset="0"/>
                        </a:rPr>
                        <a:t>Tuberculin skin testing (PPD) with </a:t>
                      </a:r>
                      <a:r>
                        <a:rPr lang="en-US" sz="280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entury Gothic" panose="020B0502020202020204" pitchFamily="34" charset="0"/>
                        </a:rPr>
                        <a:t>anergy</a:t>
                      </a:r>
                      <a:r>
                        <a:rPr lang="en-US" sz="28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entury Gothic" panose="020B0502020202020204" pitchFamily="34" charset="0"/>
                        </a:rPr>
                        <a:t> testing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604433"/>
                  </a:ext>
                </a:extLst>
              </a:tr>
              <a:tr h="33487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  <a:endParaRPr lang="en-US" sz="2800" dirty="0">
                        <a:solidFill>
                          <a:schemeClr val="bg1">
                            <a:lumMod val="8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entury Gothic" panose="020B0502020202020204" pitchFamily="34" charset="0"/>
                        </a:rPr>
                        <a:t>Sputum smear/ culture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108067"/>
                  </a:ext>
                </a:extLst>
              </a:tr>
              <a:tr h="54044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entury Gothic" panose="020B0502020202020204" pitchFamily="34" charset="0"/>
                        </a:rPr>
                        <a:t>D.</a:t>
                      </a:r>
                      <a:endParaRPr lang="en-US" sz="2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Century Gothic" panose="020B0502020202020204" pitchFamily="34" charset="0"/>
                        </a:rPr>
                        <a:t>Urinary Lateral Flow </a:t>
                      </a:r>
                      <a:r>
                        <a:rPr lang="en-US" sz="2800" dirty="0" err="1" smtClean="0">
                          <a:latin typeface="Century Gothic" panose="020B0502020202020204" pitchFamily="34" charset="0"/>
                        </a:rPr>
                        <a:t>Liparabinomannan</a:t>
                      </a:r>
                      <a:r>
                        <a:rPr lang="en-US" sz="2800" dirty="0" smtClean="0">
                          <a:latin typeface="Century Gothic" panose="020B0502020202020204" pitchFamily="34" charset="0"/>
                        </a:rPr>
                        <a:t> (LAM) Antigen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637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977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902" y="-158367"/>
            <a:ext cx="11227676" cy="1325563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Urine </a:t>
            </a:r>
            <a:r>
              <a:rPr lang="en-US" dirty="0" err="1" smtClean="0">
                <a:latin typeface="Century Gothic" panose="020B0502020202020204" pitchFamily="34" charset="0"/>
              </a:rPr>
              <a:t>Lipoarabinomannan</a:t>
            </a:r>
            <a:r>
              <a:rPr lang="en-US" dirty="0" smtClean="0">
                <a:latin typeface="Century Gothic" panose="020B0502020202020204" pitchFamily="34" charset="0"/>
              </a:rPr>
              <a:t> (LAM) Ag Test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902" y="2363178"/>
            <a:ext cx="10911379" cy="2794677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LAM Ag=LPS in mycobacterial cell walls 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Released from active or degenerating bacilli 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Only present in people w active TB</a:t>
            </a:r>
          </a:p>
          <a:p>
            <a:r>
              <a:rPr lang="en-US" dirty="0">
                <a:latin typeface="Century Gothic" panose="020B0502020202020204" pitchFamily="34" charset="0"/>
              </a:rPr>
              <a:t>LF LAM Ag test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Apply 60 µL urine to test strip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Incubate at room temp 25 </a:t>
            </a:r>
            <a:r>
              <a:rPr lang="en-US" dirty="0" err="1" smtClean="0">
                <a:latin typeface="Century Gothic" panose="020B0502020202020204" pitchFamily="34" charset="0"/>
              </a:rPr>
              <a:t>mins</a:t>
            </a:r>
            <a:r>
              <a:rPr lang="en-US" dirty="0" smtClean="0">
                <a:latin typeface="Century Gothic" panose="020B0502020202020204" pitchFamily="34" charset="0"/>
              </a:rPr>
              <a:t>, inspect </a:t>
            </a:r>
            <a:r>
              <a:rPr lang="en-US" dirty="0">
                <a:latin typeface="Century Gothic" panose="020B0502020202020204" pitchFamily="34" charset="0"/>
              </a:rPr>
              <a:t>with </a:t>
            </a:r>
            <a:r>
              <a:rPr lang="en-US" dirty="0" smtClean="0">
                <a:latin typeface="Century Gothic" panose="020B0502020202020204" pitchFamily="34" charset="0"/>
              </a:rPr>
              <a:t>eye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Pooled sensitivity 56%; pooled specificity 90% (CD4 &lt;100)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85979" y="5479271"/>
            <a:ext cx="27115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entury Gothic" panose="020B0502020202020204" pitchFamily="34" charset="0"/>
              </a:rPr>
              <a:t>[WHO (2015) The Use of lateral </a:t>
            </a:r>
            <a:r>
              <a:rPr lang="en-US" sz="1200" dirty="0">
                <a:latin typeface="Century Gothic" panose="020B0502020202020204" pitchFamily="34" charset="0"/>
              </a:rPr>
              <a:t>f</a:t>
            </a:r>
            <a:r>
              <a:rPr lang="en-US" sz="1200" dirty="0" smtClean="0">
                <a:latin typeface="Century Gothic" panose="020B0502020202020204" pitchFamily="34" charset="0"/>
              </a:rPr>
              <a:t>low urine LAM for the diagnosis and screening of active tuberculosis in people living with HIV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https://www.who.int/tb/publications/use-of-lf-lam-tb-hiv/en</a:t>
            </a:r>
            <a:r>
              <a:rPr lang="en-US" sz="1200" dirty="0" smtClean="0">
                <a:latin typeface="Century Gothic" panose="020B0502020202020204" pitchFamily="34" charset="0"/>
              </a:rPr>
              <a:t>/]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482" y="835888"/>
            <a:ext cx="11099840" cy="13821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8831" y="2512625"/>
            <a:ext cx="2960705" cy="16829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482" y="5134446"/>
            <a:ext cx="8427654" cy="13424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41752" y="2313582"/>
            <a:ext cx="1115569" cy="39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66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Comparative &amp; Combined Sensitivity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8874" y="1690688"/>
            <a:ext cx="11084926" cy="49226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02762" y="1587684"/>
            <a:ext cx="900752" cy="10099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654313" y="4980076"/>
            <a:ext cx="1201003" cy="1910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37982" y="2991923"/>
            <a:ext cx="2456597" cy="45037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6446" y="6404393"/>
            <a:ext cx="2920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Shah M. et al, </a:t>
            </a:r>
            <a:r>
              <a:rPr lang="en-US" i="1" dirty="0" smtClean="0">
                <a:latin typeface="Century Gothic" panose="020B0502020202020204" pitchFamily="34" charset="0"/>
              </a:rPr>
              <a:t>AIDS</a:t>
            </a:r>
            <a:r>
              <a:rPr lang="en-US" dirty="0" smtClean="0">
                <a:latin typeface="Century Gothic" panose="020B0502020202020204" pitchFamily="34" charset="0"/>
              </a:rPr>
              <a:t>, 2014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876038" y="5497314"/>
            <a:ext cx="1979278" cy="32069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373256" y="5566196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entury Gothic" panose="020B0502020202020204" pitchFamily="34" charset="0"/>
              </a:rPr>
              <a:t>LAM 49%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13581" y="5145206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entury Gothic" panose="020B0502020202020204" pitchFamily="34" charset="0"/>
              </a:rPr>
              <a:t>Xpert</a:t>
            </a:r>
            <a:r>
              <a:rPr lang="en-US" b="1" dirty="0" smtClean="0">
                <a:latin typeface="Century Gothic" panose="020B0502020202020204" pitchFamily="34" charset="0"/>
              </a:rPr>
              <a:t> 76%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69803" y="2956281"/>
            <a:ext cx="2206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entury Gothic" panose="020B0502020202020204" pitchFamily="34" charset="0"/>
              </a:rPr>
              <a:t>Xpert</a:t>
            </a:r>
            <a:r>
              <a:rPr lang="en-US" b="1" dirty="0" smtClean="0">
                <a:latin typeface="Century Gothic" panose="020B0502020202020204" pitchFamily="34" charset="0"/>
              </a:rPr>
              <a:t> + LAM </a:t>
            </a:r>
            <a:r>
              <a:rPr lang="en-US" sz="2400" b="1" dirty="0" smtClean="0">
                <a:latin typeface="Century Gothic" panose="020B0502020202020204" pitchFamily="34" charset="0"/>
              </a:rPr>
              <a:t>85%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1355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|17.6|2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28">
      <a:dk1>
        <a:srgbClr val="000000"/>
      </a:dk1>
      <a:lt1>
        <a:srgbClr val="FFFFFF"/>
      </a:lt1>
      <a:dk2>
        <a:srgbClr val="44546A"/>
      </a:dk2>
      <a:lt2>
        <a:srgbClr val="D9D9D9"/>
      </a:lt2>
      <a:accent1>
        <a:srgbClr val="FFC000"/>
      </a:accent1>
      <a:accent2>
        <a:srgbClr val="C00000"/>
      </a:accent2>
      <a:accent3>
        <a:srgbClr val="8A0000"/>
      </a:accent3>
      <a:accent4>
        <a:srgbClr val="462340"/>
      </a:accent4>
      <a:accent5>
        <a:srgbClr val="4A7260"/>
      </a:accent5>
      <a:accent6>
        <a:srgbClr val="70AD47"/>
      </a:accent6>
      <a:hlink>
        <a:srgbClr val="0070C0"/>
      </a:hlink>
      <a:folHlink>
        <a:srgbClr val="954F72"/>
      </a:folHlink>
    </a:clrScheme>
    <a:fontScheme name="Custom 38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d_Template_CA - v5" id="{91F2B38C-E08A-46D0-9EA0-C8E2D9504695}" vid="{05019A34-FD6E-4E67-9877-62132367772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42588</TotalTime>
  <Words>3626</Words>
  <Application>Microsoft Office PowerPoint</Application>
  <PresentationFormat>Widescreen</PresentationFormat>
  <Paragraphs>759</Paragraphs>
  <Slides>53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7" baseType="lpstr">
      <vt:lpstr>ＭＳ Ｐゴシック</vt:lpstr>
      <vt:lpstr>Arial</vt:lpstr>
      <vt:lpstr>Calibri</vt:lpstr>
      <vt:lpstr>Calibri Light</vt:lpstr>
      <vt:lpstr>Century Gothic</vt:lpstr>
      <vt:lpstr>CiscoSans</vt:lpstr>
      <vt:lpstr>inherit</vt:lpstr>
      <vt:lpstr>Source Sans Pro</vt:lpstr>
      <vt:lpstr>Symbol</vt:lpstr>
      <vt:lpstr>Times</vt:lpstr>
      <vt:lpstr>Times New Roman</vt:lpstr>
      <vt:lpstr>Wingdings</vt:lpstr>
      <vt:lpstr>Office Theme</vt:lpstr>
      <vt:lpstr>1_Office Theme</vt:lpstr>
      <vt:lpstr>Antiretroviral Therapy &amp; Tuberculosis</vt:lpstr>
      <vt:lpstr>Global burden of TB disease</vt:lpstr>
      <vt:lpstr>Case # 1</vt:lpstr>
      <vt:lpstr>Initial presentation 4/7</vt:lpstr>
      <vt:lpstr>Initial presentation 4/7</vt:lpstr>
      <vt:lpstr>Question 1: What is the quickest &amp; best way to diagnose active TB in PLWH w CD4 &lt;100?</vt:lpstr>
      <vt:lpstr>Question 1: What is the quickest &amp; best way to diagnose active TB in PLWH w CD4 &lt;100?</vt:lpstr>
      <vt:lpstr>Urine Lipoarabinomannan (LAM) Ag Test</vt:lpstr>
      <vt:lpstr>Comparative &amp; Combined Sensitivity</vt:lpstr>
      <vt:lpstr>IAS Amsterdam, 2018</vt:lpstr>
      <vt:lpstr>Further Laboratory Data</vt:lpstr>
      <vt:lpstr>Question 2: How should you time the HIV drugs and the TB drugs?</vt:lpstr>
      <vt:lpstr>Timing of Initiation of ART for Patients with TB and HIV</vt:lpstr>
      <vt:lpstr>Question 2: How should you time the HIV drugs and the TB drugs?</vt:lpstr>
      <vt:lpstr>Question 3: What is the best treatment option of those listed?</vt:lpstr>
      <vt:lpstr>PowerPoint Presentation</vt:lpstr>
      <vt:lpstr>Question 3: What is the best treatment option of those listed?</vt:lpstr>
      <vt:lpstr>Do we need to adjust EFV dose w TB treatment?</vt:lpstr>
      <vt:lpstr>Can we give double dose DRV/r w RIF?</vt:lpstr>
      <vt:lpstr>PowerPoint Presentation</vt:lpstr>
      <vt:lpstr>Virologic and Immunologic Results in the ITT-E Population in INSPIRING trial</vt:lpstr>
      <vt:lpstr>TAF-FTC (25mg/200mg) qDay with RIF 600mg</vt:lpstr>
      <vt:lpstr>HIV-TB Co-Treatment: Recent adult trials</vt:lpstr>
      <vt:lpstr>Our patient</vt:lpstr>
      <vt:lpstr>Case # 2</vt:lpstr>
      <vt:lpstr>Question 4: His shipmate has HIV (on DTG/TAF/FTC) &amp; new positive Tuberculin Skin Test. She spends long periods of time at sea w/o access to care; requests a short course. What advice do you give her? </vt:lpstr>
      <vt:lpstr>START: Immediate vs Deferred ART for HIV+ w CD4 &gt;500</vt:lpstr>
      <vt:lpstr>PowerPoint Presentation</vt:lpstr>
      <vt:lpstr>PowerPoint Presentation</vt:lpstr>
      <vt:lpstr>PowerPoint Presentation</vt:lpstr>
      <vt:lpstr>3HP vs 9H in HIV+ People in PREVENT TB Study (TBTC 26)</vt:lpstr>
      <vt:lpstr>ARVs which can be coadministered with 3HP</vt:lpstr>
      <vt:lpstr>PowerPoint Presentation</vt:lpstr>
      <vt:lpstr>Dolutegravir with 3HP </vt:lpstr>
      <vt:lpstr>LTBI Treatment Guidelines– WHO 2018</vt:lpstr>
      <vt:lpstr>PowerPoint Presentation</vt:lpstr>
      <vt:lpstr>Question 4: His shipmate has HIV (on DTG/TAF/FTC) &amp; new positive Tuberculin Skin Test. She spends long periods at sea w/o access to care; requests a short course. What advice do you give her? </vt:lpstr>
      <vt:lpstr>PowerPoint Presentation</vt:lpstr>
      <vt:lpstr>BRIEF TB</vt:lpstr>
      <vt:lpstr>Acknowledgements</vt:lpstr>
      <vt:lpstr>Extra Slides</vt:lpstr>
      <vt:lpstr>HIV ASSIST: www.hivassist.com</vt:lpstr>
      <vt:lpstr>HIVASSIST: www.hivassist.com</vt:lpstr>
      <vt:lpstr>PowerPoint Presentation</vt:lpstr>
      <vt:lpstr>Exposure-response for rifampin</vt:lpstr>
      <vt:lpstr>EFV dose: 400mg vs 600mg ENCORE Study</vt:lpstr>
      <vt:lpstr>RIFAVIRENZ Trial</vt:lpstr>
      <vt:lpstr>EFV 400mg + INH/RIF in PLWH without TB</vt:lpstr>
      <vt:lpstr>PowerPoint Presentation</vt:lpstr>
      <vt:lpstr>Principles of Antimycobacterial Chemotherapy TB disease:  metabolic &amp; anatomic compartments</vt:lpstr>
      <vt:lpstr>Adult trials (DS-TB)</vt:lpstr>
      <vt:lpstr>Worse treatment outcomes w treatment shortening for TB with HIV</vt:lpstr>
      <vt:lpstr>But! TB-HAART study</vt:lpstr>
    </vt:vector>
  </TitlesOfParts>
  <Company>Johns Hopkins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Ethel Weld</dc:creator>
  <cp:lastModifiedBy>Media</cp:lastModifiedBy>
  <cp:revision>233</cp:revision>
  <dcterms:created xsi:type="dcterms:W3CDTF">2019-06-19T02:49:55Z</dcterms:created>
  <dcterms:modified xsi:type="dcterms:W3CDTF">2019-07-21T16:41:01Z</dcterms:modified>
</cp:coreProperties>
</file>